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5" r:id="rId3"/>
    <p:sldId id="299" r:id="rId4"/>
    <p:sldId id="297" r:id="rId5"/>
    <p:sldId id="301" r:id="rId6"/>
    <p:sldId id="325" r:id="rId7"/>
    <p:sldId id="264" r:id="rId8"/>
    <p:sldId id="302" r:id="rId9"/>
    <p:sldId id="304" r:id="rId10"/>
    <p:sldId id="305" r:id="rId11"/>
    <p:sldId id="306" r:id="rId12"/>
    <p:sldId id="307" r:id="rId13"/>
    <p:sldId id="265" r:id="rId14"/>
    <p:sldId id="315" r:id="rId15"/>
    <p:sldId id="263" r:id="rId16"/>
    <p:sldId id="266" r:id="rId17"/>
    <p:sldId id="267" r:id="rId18"/>
    <p:sldId id="308" r:id="rId19"/>
    <p:sldId id="326" r:id="rId20"/>
    <p:sldId id="268" r:id="rId21"/>
    <p:sldId id="270" r:id="rId22"/>
    <p:sldId id="271" r:id="rId23"/>
    <p:sldId id="269" r:id="rId24"/>
    <p:sldId id="272" r:id="rId25"/>
    <p:sldId id="273" r:id="rId26"/>
    <p:sldId id="274" r:id="rId27"/>
    <p:sldId id="323" r:id="rId28"/>
    <p:sldId id="275" r:id="rId29"/>
    <p:sldId id="276" r:id="rId30"/>
    <p:sldId id="309" r:id="rId31"/>
    <p:sldId id="288" r:id="rId32"/>
    <p:sldId id="289" r:id="rId33"/>
    <p:sldId id="310" r:id="rId34"/>
    <p:sldId id="312" r:id="rId35"/>
    <p:sldId id="329" r:id="rId36"/>
    <p:sldId id="330" r:id="rId37"/>
    <p:sldId id="331" r:id="rId38"/>
    <p:sldId id="333" r:id="rId39"/>
    <p:sldId id="335" r:id="rId40"/>
    <p:sldId id="336" r:id="rId41"/>
    <p:sldId id="332" r:id="rId42"/>
    <p:sldId id="2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F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62"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A9096-89ED-493B-B8FA-6C724C991236}" type="datetimeFigureOut">
              <a:rPr lang="en-US" smtClean="0"/>
              <a:t>11/1/2023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BA083-5147-4D0C-A081-8603D59F014A}" type="slidenum">
              <a:rPr lang="en-US" smtClean="0"/>
              <a:t>‹#›</a:t>
            </a:fld>
            <a:endParaRPr lang="en-US" dirty="0"/>
          </a:p>
        </p:txBody>
      </p:sp>
    </p:spTree>
    <p:extLst>
      <p:ext uri="{BB962C8B-B14F-4D97-AF65-F5344CB8AC3E}">
        <p14:creationId xmlns:p14="http://schemas.microsoft.com/office/powerpoint/2010/main" val="17325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With very little basic biology, you will understand the terms, then understand the basics behind forensic DNA comparison</a:t>
            </a:r>
          </a:p>
        </p:txBody>
      </p:sp>
      <p:sp>
        <p:nvSpPr>
          <p:cNvPr id="4" name="Slide Number Placeholder 3"/>
          <p:cNvSpPr>
            <a:spLocks noGrp="1"/>
          </p:cNvSpPr>
          <p:nvPr>
            <p:ph type="sldNum" sz="quarter" idx="5"/>
          </p:nvPr>
        </p:nvSpPr>
        <p:spPr/>
        <p:txBody>
          <a:bodyPr/>
          <a:lstStyle/>
          <a:p>
            <a:fld id="{22ABA083-5147-4D0C-A081-8603D59F014A}" type="slidenum">
              <a:rPr lang="en-US" smtClean="0"/>
              <a:t>2</a:t>
            </a:fld>
            <a:endParaRPr lang="en-US" dirty="0"/>
          </a:p>
        </p:txBody>
      </p:sp>
    </p:spTree>
    <p:extLst>
      <p:ext uri="{BB962C8B-B14F-4D97-AF65-F5344CB8AC3E}">
        <p14:creationId xmlns:p14="http://schemas.microsoft.com/office/powerpoint/2010/main" val="330082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 – people think of areas that code for proteins but it is any unit of heredity or unit of interest (ABO genes, blue eye genes)</a:t>
            </a:r>
          </a:p>
        </p:txBody>
      </p:sp>
      <p:sp>
        <p:nvSpPr>
          <p:cNvPr id="4" name="Slide Number Placeholder 3"/>
          <p:cNvSpPr>
            <a:spLocks noGrp="1"/>
          </p:cNvSpPr>
          <p:nvPr>
            <p:ph type="sldNum" sz="quarter" idx="5"/>
          </p:nvPr>
        </p:nvSpPr>
        <p:spPr/>
        <p:txBody>
          <a:bodyPr/>
          <a:lstStyle/>
          <a:p>
            <a:fld id="{22ABA083-5147-4D0C-A081-8603D59F014A}" type="slidenum">
              <a:rPr lang="en-US" smtClean="0"/>
              <a:t>11</a:t>
            </a:fld>
            <a:endParaRPr lang="en-US" dirty="0"/>
          </a:p>
        </p:txBody>
      </p:sp>
    </p:spTree>
    <p:extLst>
      <p:ext uri="{BB962C8B-B14F-4D97-AF65-F5344CB8AC3E}">
        <p14:creationId xmlns:p14="http://schemas.microsoft.com/office/powerpoint/2010/main" val="63015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 – people think of areas that code for proteins but it is any unit of heredity or unit of interest (ABO genes, blue eye genes)</a:t>
            </a:r>
          </a:p>
        </p:txBody>
      </p:sp>
      <p:sp>
        <p:nvSpPr>
          <p:cNvPr id="4" name="Slide Number Placeholder 3"/>
          <p:cNvSpPr>
            <a:spLocks noGrp="1"/>
          </p:cNvSpPr>
          <p:nvPr>
            <p:ph type="sldNum" sz="quarter" idx="5"/>
          </p:nvPr>
        </p:nvSpPr>
        <p:spPr/>
        <p:txBody>
          <a:bodyPr/>
          <a:lstStyle/>
          <a:p>
            <a:fld id="{22ABA083-5147-4D0C-A081-8603D59F014A}" type="slidenum">
              <a:rPr lang="en-US" smtClean="0"/>
              <a:t>12</a:t>
            </a:fld>
            <a:endParaRPr lang="en-US" dirty="0"/>
          </a:p>
        </p:txBody>
      </p:sp>
    </p:spTree>
    <p:extLst>
      <p:ext uri="{BB962C8B-B14F-4D97-AF65-F5344CB8AC3E}">
        <p14:creationId xmlns:p14="http://schemas.microsoft.com/office/powerpoint/2010/main" val="27142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Nomenclature, 2017</a:t>
            </a:r>
          </a:p>
        </p:txBody>
      </p:sp>
      <p:sp>
        <p:nvSpPr>
          <p:cNvPr id="4" name="Slide Number Placeholder 3"/>
          <p:cNvSpPr>
            <a:spLocks noGrp="1"/>
          </p:cNvSpPr>
          <p:nvPr>
            <p:ph type="sldNum" sz="quarter" idx="5"/>
          </p:nvPr>
        </p:nvSpPr>
        <p:spPr/>
        <p:txBody>
          <a:bodyPr/>
          <a:lstStyle/>
          <a:p>
            <a:fld id="{22ABA083-5147-4D0C-A081-8603D59F014A}" type="slidenum">
              <a:rPr lang="en-US" smtClean="0"/>
              <a:t>13</a:t>
            </a:fld>
            <a:endParaRPr lang="en-US" dirty="0"/>
          </a:p>
        </p:txBody>
      </p:sp>
    </p:spTree>
    <p:extLst>
      <p:ext uri="{BB962C8B-B14F-4D97-AF65-F5344CB8AC3E}">
        <p14:creationId xmlns:p14="http://schemas.microsoft.com/office/powerpoint/2010/main" val="25055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analyzer - This is where the largest changes in technology – separate DNA based on size fragments (STRS)/ columns, polymer, laser induced fluorescence, multi capillaries , multiplexes  </a:t>
            </a:r>
          </a:p>
        </p:txBody>
      </p:sp>
      <p:sp>
        <p:nvSpPr>
          <p:cNvPr id="4" name="Slide Number Placeholder 3"/>
          <p:cNvSpPr>
            <a:spLocks noGrp="1"/>
          </p:cNvSpPr>
          <p:nvPr>
            <p:ph type="sldNum" sz="quarter" idx="5"/>
          </p:nvPr>
        </p:nvSpPr>
        <p:spPr/>
        <p:txBody>
          <a:bodyPr/>
          <a:lstStyle/>
          <a:p>
            <a:fld id="{22ABA083-5147-4D0C-A081-8603D59F014A}" type="slidenum">
              <a:rPr lang="en-US" smtClean="0"/>
              <a:t>16</a:t>
            </a:fld>
            <a:endParaRPr lang="en-US" dirty="0"/>
          </a:p>
        </p:txBody>
      </p:sp>
    </p:spTree>
    <p:extLst>
      <p:ext uri="{BB962C8B-B14F-4D97-AF65-F5344CB8AC3E}">
        <p14:creationId xmlns:p14="http://schemas.microsoft.com/office/powerpoint/2010/main" val="87785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profile – combination of the genotypes developed at each locus, Y axis fluorescent RFUs, X axis base pairs</a:t>
            </a:r>
          </a:p>
        </p:txBody>
      </p:sp>
      <p:sp>
        <p:nvSpPr>
          <p:cNvPr id="4" name="Slide Number Placeholder 3"/>
          <p:cNvSpPr>
            <a:spLocks noGrp="1"/>
          </p:cNvSpPr>
          <p:nvPr>
            <p:ph type="sldNum" sz="quarter" idx="5"/>
          </p:nvPr>
        </p:nvSpPr>
        <p:spPr/>
        <p:txBody>
          <a:bodyPr/>
          <a:lstStyle/>
          <a:p>
            <a:fld id="{22ABA083-5147-4D0C-A081-8603D59F014A}" type="slidenum">
              <a:rPr lang="en-US" smtClean="0"/>
              <a:t>17</a:t>
            </a:fld>
            <a:endParaRPr lang="en-US" dirty="0"/>
          </a:p>
        </p:txBody>
      </p:sp>
    </p:spTree>
    <p:extLst>
      <p:ext uri="{BB962C8B-B14F-4D97-AF65-F5344CB8AC3E}">
        <p14:creationId xmlns:p14="http://schemas.microsoft.com/office/powerpoint/2010/main" val="377338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profile – combination of the genotypes developed at each locus,  Y axis fluorescent RFUs, X axis base pairs</a:t>
            </a:r>
          </a:p>
        </p:txBody>
      </p:sp>
      <p:sp>
        <p:nvSpPr>
          <p:cNvPr id="4" name="Slide Number Placeholder 3"/>
          <p:cNvSpPr>
            <a:spLocks noGrp="1"/>
          </p:cNvSpPr>
          <p:nvPr>
            <p:ph type="sldNum" sz="quarter" idx="5"/>
          </p:nvPr>
        </p:nvSpPr>
        <p:spPr/>
        <p:txBody>
          <a:bodyPr/>
          <a:lstStyle/>
          <a:p>
            <a:fld id="{22ABA083-5147-4D0C-A081-8603D59F014A}" type="slidenum">
              <a:rPr lang="en-US" smtClean="0"/>
              <a:t>18</a:t>
            </a:fld>
            <a:endParaRPr lang="en-US" dirty="0"/>
          </a:p>
        </p:txBody>
      </p:sp>
    </p:spTree>
    <p:extLst>
      <p:ext uri="{BB962C8B-B14F-4D97-AF65-F5344CB8AC3E}">
        <p14:creationId xmlns:p14="http://schemas.microsoft.com/office/powerpoint/2010/main" val="325440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profile – combination of the genotypes developed at each locus,  Y axis fluorescent RFUs, X axis base pairs</a:t>
            </a:r>
          </a:p>
        </p:txBody>
      </p:sp>
      <p:sp>
        <p:nvSpPr>
          <p:cNvPr id="4" name="Slide Number Placeholder 3"/>
          <p:cNvSpPr>
            <a:spLocks noGrp="1"/>
          </p:cNvSpPr>
          <p:nvPr>
            <p:ph type="sldNum" sz="quarter" idx="5"/>
          </p:nvPr>
        </p:nvSpPr>
        <p:spPr/>
        <p:txBody>
          <a:bodyPr/>
          <a:lstStyle/>
          <a:p>
            <a:fld id="{22ABA083-5147-4D0C-A081-8603D59F014A}" type="slidenum">
              <a:rPr lang="en-US" smtClean="0"/>
              <a:t>19</a:t>
            </a:fld>
            <a:endParaRPr lang="en-US" dirty="0"/>
          </a:p>
        </p:txBody>
      </p:sp>
    </p:spTree>
    <p:extLst>
      <p:ext uri="{BB962C8B-B14F-4D97-AF65-F5344CB8AC3E}">
        <p14:creationId xmlns:p14="http://schemas.microsoft.com/office/powerpoint/2010/main" val="399877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Hardy Weinberg, simplified version only, no theta value correction</a:t>
            </a:r>
          </a:p>
        </p:txBody>
      </p:sp>
      <p:sp>
        <p:nvSpPr>
          <p:cNvPr id="4" name="Slide Number Placeholder 3"/>
          <p:cNvSpPr>
            <a:spLocks noGrp="1"/>
          </p:cNvSpPr>
          <p:nvPr>
            <p:ph type="sldNum" sz="quarter" idx="5"/>
          </p:nvPr>
        </p:nvSpPr>
        <p:spPr/>
        <p:txBody>
          <a:bodyPr/>
          <a:lstStyle/>
          <a:p>
            <a:fld id="{22ABA083-5147-4D0C-A081-8603D59F014A}" type="slidenum">
              <a:rPr lang="en-US" smtClean="0"/>
              <a:t>26</a:t>
            </a:fld>
            <a:endParaRPr lang="en-US" dirty="0"/>
          </a:p>
        </p:txBody>
      </p:sp>
    </p:spTree>
    <p:extLst>
      <p:ext uri="{BB962C8B-B14F-4D97-AF65-F5344CB8AC3E}">
        <p14:creationId xmlns:p14="http://schemas.microsoft.com/office/powerpoint/2010/main" val="332360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Hardy Weinberg, simplified version only, no theta value correction</a:t>
            </a:r>
          </a:p>
        </p:txBody>
      </p:sp>
      <p:sp>
        <p:nvSpPr>
          <p:cNvPr id="4" name="Slide Number Placeholder 3"/>
          <p:cNvSpPr>
            <a:spLocks noGrp="1"/>
          </p:cNvSpPr>
          <p:nvPr>
            <p:ph type="sldNum" sz="quarter" idx="5"/>
          </p:nvPr>
        </p:nvSpPr>
        <p:spPr/>
        <p:txBody>
          <a:bodyPr/>
          <a:lstStyle/>
          <a:p>
            <a:fld id="{22ABA083-5147-4D0C-A081-8603D59F014A}" type="slidenum">
              <a:rPr lang="en-US" smtClean="0"/>
              <a:t>27</a:t>
            </a:fld>
            <a:endParaRPr lang="en-US" dirty="0"/>
          </a:p>
        </p:txBody>
      </p:sp>
    </p:spTree>
    <p:extLst>
      <p:ext uri="{BB962C8B-B14F-4D97-AF65-F5344CB8AC3E}">
        <p14:creationId xmlns:p14="http://schemas.microsoft.com/office/powerpoint/2010/main" val="95338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always on the unknown profile, not the reference standard</a:t>
            </a:r>
          </a:p>
        </p:txBody>
      </p:sp>
      <p:sp>
        <p:nvSpPr>
          <p:cNvPr id="4" name="Slide Number Placeholder 3"/>
          <p:cNvSpPr>
            <a:spLocks noGrp="1"/>
          </p:cNvSpPr>
          <p:nvPr>
            <p:ph type="sldNum" sz="quarter" idx="5"/>
          </p:nvPr>
        </p:nvSpPr>
        <p:spPr/>
        <p:txBody>
          <a:bodyPr/>
          <a:lstStyle/>
          <a:p>
            <a:fld id="{22ABA083-5147-4D0C-A081-8603D59F014A}" type="slidenum">
              <a:rPr lang="en-US" smtClean="0"/>
              <a:t>28</a:t>
            </a:fld>
            <a:endParaRPr lang="en-US" dirty="0"/>
          </a:p>
        </p:txBody>
      </p:sp>
    </p:spTree>
    <p:extLst>
      <p:ext uri="{BB962C8B-B14F-4D97-AF65-F5344CB8AC3E}">
        <p14:creationId xmlns:p14="http://schemas.microsoft.com/office/powerpoint/2010/main" val="15381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Trillions of cells, Even twins will have differences, many diseases can alter a portion of DNA (cancer)</a:t>
            </a:r>
          </a:p>
        </p:txBody>
      </p:sp>
      <p:sp>
        <p:nvSpPr>
          <p:cNvPr id="4" name="Slide Number Placeholder 3"/>
          <p:cNvSpPr>
            <a:spLocks noGrp="1"/>
          </p:cNvSpPr>
          <p:nvPr>
            <p:ph type="sldNum" sz="quarter" idx="5"/>
          </p:nvPr>
        </p:nvSpPr>
        <p:spPr/>
        <p:txBody>
          <a:bodyPr/>
          <a:lstStyle/>
          <a:p>
            <a:fld id="{22ABA083-5147-4D0C-A081-8603D59F014A}" type="slidenum">
              <a:rPr lang="en-US" smtClean="0"/>
              <a:t>3</a:t>
            </a:fld>
            <a:endParaRPr lang="en-US" dirty="0"/>
          </a:p>
        </p:txBody>
      </p:sp>
    </p:spTree>
    <p:extLst>
      <p:ext uri="{BB962C8B-B14F-4D97-AF65-F5344CB8AC3E}">
        <p14:creationId xmlns:p14="http://schemas.microsoft.com/office/powerpoint/2010/main" val="256307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tools do I have to provide a match weight, all binary decisions – yes, no, yes, no, and there are variations (mRMP, </a:t>
            </a:r>
            <a:r>
              <a:rPr lang="en-US" dirty="0" err="1"/>
              <a:t>rCPI</a:t>
            </a:r>
            <a:r>
              <a:rPr lang="en-US" dirty="0"/>
              <a:t>)</a:t>
            </a:r>
          </a:p>
        </p:txBody>
      </p:sp>
      <p:sp>
        <p:nvSpPr>
          <p:cNvPr id="4" name="Slide Number Placeholder 3"/>
          <p:cNvSpPr>
            <a:spLocks noGrp="1"/>
          </p:cNvSpPr>
          <p:nvPr>
            <p:ph type="sldNum" sz="quarter" idx="10"/>
          </p:nvPr>
        </p:nvSpPr>
        <p:spPr/>
        <p:txBody>
          <a:bodyPr/>
          <a:lstStyle/>
          <a:p>
            <a:fld id="{22ABA083-5147-4D0C-A081-8603D59F014A}" type="slidenum">
              <a:rPr lang="en-US" smtClean="0"/>
              <a:t>32</a:t>
            </a:fld>
            <a:endParaRPr lang="en-US" dirty="0"/>
          </a:p>
        </p:txBody>
      </p:sp>
    </p:spTree>
    <p:extLst>
      <p:ext uri="{BB962C8B-B14F-4D97-AF65-F5344CB8AC3E}">
        <p14:creationId xmlns:p14="http://schemas.microsoft.com/office/powerpoint/2010/main" val="273541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two donors, assuming all data of major is present </a:t>
            </a:r>
          </a:p>
        </p:txBody>
      </p:sp>
      <p:sp>
        <p:nvSpPr>
          <p:cNvPr id="4" name="Slide Number Placeholder 3"/>
          <p:cNvSpPr>
            <a:spLocks noGrp="1"/>
          </p:cNvSpPr>
          <p:nvPr>
            <p:ph type="sldNum" sz="quarter" idx="10"/>
          </p:nvPr>
        </p:nvSpPr>
        <p:spPr/>
        <p:txBody>
          <a:bodyPr/>
          <a:lstStyle/>
          <a:p>
            <a:fld id="{22ABA083-5147-4D0C-A081-8603D59F014A}" type="slidenum">
              <a:rPr lang="en-US" smtClean="0"/>
              <a:t>33</a:t>
            </a:fld>
            <a:endParaRPr lang="en-US" dirty="0"/>
          </a:p>
        </p:txBody>
      </p:sp>
    </p:spTree>
    <p:extLst>
      <p:ext uri="{BB962C8B-B14F-4D97-AF65-F5344CB8AC3E}">
        <p14:creationId xmlns:p14="http://schemas.microsoft.com/office/powerpoint/2010/main" val="61855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BA083-5147-4D0C-A081-8603D59F014A}" type="slidenum">
              <a:rPr lang="en-US" smtClean="0"/>
              <a:t>34</a:t>
            </a:fld>
            <a:endParaRPr lang="en-US" dirty="0"/>
          </a:p>
        </p:txBody>
      </p:sp>
    </p:spTree>
    <p:extLst>
      <p:ext uri="{BB962C8B-B14F-4D97-AF65-F5344CB8AC3E}">
        <p14:creationId xmlns:p14="http://schemas.microsoft.com/office/powerpoint/2010/main" val="4084615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make use of all of the data, and any genotype not present excludes the person, it may be ‘conservative’ but you are including many genotypes (people) who are not the donor</a:t>
            </a:r>
          </a:p>
        </p:txBody>
      </p:sp>
      <p:sp>
        <p:nvSpPr>
          <p:cNvPr id="4" name="Slide Number Placeholder 3"/>
          <p:cNvSpPr>
            <a:spLocks noGrp="1"/>
          </p:cNvSpPr>
          <p:nvPr>
            <p:ph type="sldNum" sz="quarter" idx="10"/>
          </p:nvPr>
        </p:nvSpPr>
        <p:spPr/>
        <p:txBody>
          <a:bodyPr/>
          <a:lstStyle/>
          <a:p>
            <a:fld id="{22ABA083-5147-4D0C-A081-8603D59F014A}" type="slidenum">
              <a:rPr lang="en-US" smtClean="0"/>
              <a:t>35</a:t>
            </a:fld>
            <a:endParaRPr lang="en-US" dirty="0"/>
          </a:p>
        </p:txBody>
      </p:sp>
    </p:spTree>
    <p:extLst>
      <p:ext uri="{BB962C8B-B14F-4D97-AF65-F5344CB8AC3E}">
        <p14:creationId xmlns:p14="http://schemas.microsoft.com/office/powerpoint/2010/main" val="509953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does not have one of these, they would be excluded.  Not a good use of data for first two.  All data present?</a:t>
            </a:r>
          </a:p>
        </p:txBody>
      </p:sp>
      <p:sp>
        <p:nvSpPr>
          <p:cNvPr id="4" name="Slide Number Placeholder 3"/>
          <p:cNvSpPr>
            <a:spLocks noGrp="1"/>
          </p:cNvSpPr>
          <p:nvPr>
            <p:ph type="sldNum" sz="quarter" idx="10"/>
          </p:nvPr>
        </p:nvSpPr>
        <p:spPr/>
        <p:txBody>
          <a:bodyPr/>
          <a:lstStyle/>
          <a:p>
            <a:fld id="{22ABA083-5147-4D0C-A081-8603D59F014A}" type="slidenum">
              <a:rPr lang="en-US" smtClean="0"/>
              <a:t>36</a:t>
            </a:fld>
            <a:endParaRPr lang="en-US" dirty="0"/>
          </a:p>
        </p:txBody>
      </p:sp>
    </p:spTree>
    <p:extLst>
      <p:ext uri="{BB962C8B-B14F-4D97-AF65-F5344CB8AC3E}">
        <p14:creationId xmlns:p14="http://schemas.microsoft.com/office/powerpoint/2010/main" val="312761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make use of all of the data, and any genotype not present excludes the person</a:t>
            </a:r>
          </a:p>
        </p:txBody>
      </p:sp>
      <p:sp>
        <p:nvSpPr>
          <p:cNvPr id="4" name="Slide Number Placeholder 3"/>
          <p:cNvSpPr>
            <a:spLocks noGrp="1"/>
          </p:cNvSpPr>
          <p:nvPr>
            <p:ph type="sldNum" sz="quarter" idx="10"/>
          </p:nvPr>
        </p:nvSpPr>
        <p:spPr/>
        <p:txBody>
          <a:bodyPr/>
          <a:lstStyle/>
          <a:p>
            <a:fld id="{22ABA083-5147-4D0C-A081-8603D59F014A}" type="slidenum">
              <a:rPr lang="en-US" smtClean="0"/>
              <a:t>37</a:t>
            </a:fld>
            <a:endParaRPr lang="en-US" dirty="0"/>
          </a:p>
        </p:txBody>
      </p:sp>
    </p:spTree>
    <p:extLst>
      <p:ext uri="{BB962C8B-B14F-4D97-AF65-F5344CB8AC3E}">
        <p14:creationId xmlns:p14="http://schemas.microsoft.com/office/powerpoint/2010/main" val="502162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interpretation….. Moving to probabilistic interpretation </a:t>
            </a:r>
          </a:p>
        </p:txBody>
      </p:sp>
      <p:sp>
        <p:nvSpPr>
          <p:cNvPr id="4" name="Slide Number Placeholder 3"/>
          <p:cNvSpPr>
            <a:spLocks noGrp="1"/>
          </p:cNvSpPr>
          <p:nvPr>
            <p:ph type="sldNum" sz="quarter" idx="10"/>
          </p:nvPr>
        </p:nvSpPr>
        <p:spPr/>
        <p:txBody>
          <a:bodyPr/>
          <a:lstStyle/>
          <a:p>
            <a:fld id="{22ABA083-5147-4D0C-A081-8603D59F014A}" type="slidenum">
              <a:rPr lang="en-US" smtClean="0"/>
              <a:t>38</a:t>
            </a:fld>
            <a:endParaRPr lang="en-US" dirty="0"/>
          </a:p>
        </p:txBody>
      </p:sp>
    </p:spTree>
    <p:extLst>
      <p:ext uri="{BB962C8B-B14F-4D97-AF65-F5344CB8AC3E}">
        <p14:creationId xmlns:p14="http://schemas.microsoft.com/office/powerpoint/2010/main" val="2700309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picogram (6-7 cells), do not meet a detection threshold, ground truth known</a:t>
            </a:r>
          </a:p>
        </p:txBody>
      </p:sp>
      <p:sp>
        <p:nvSpPr>
          <p:cNvPr id="4" name="Slide Number Placeholder 3"/>
          <p:cNvSpPr>
            <a:spLocks noGrp="1"/>
          </p:cNvSpPr>
          <p:nvPr>
            <p:ph type="sldNum" sz="quarter" idx="10"/>
          </p:nvPr>
        </p:nvSpPr>
        <p:spPr/>
        <p:txBody>
          <a:bodyPr/>
          <a:lstStyle/>
          <a:p>
            <a:fld id="{22ABA083-5147-4D0C-A081-8603D59F014A}" type="slidenum">
              <a:rPr lang="en-US" smtClean="0"/>
              <a:t>39</a:t>
            </a:fld>
            <a:endParaRPr lang="en-US" dirty="0"/>
          </a:p>
        </p:txBody>
      </p:sp>
    </p:spTree>
    <p:extLst>
      <p:ext uri="{BB962C8B-B14F-4D97-AF65-F5344CB8AC3E}">
        <p14:creationId xmlns:p14="http://schemas.microsoft.com/office/powerpoint/2010/main" val="2237420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picogram (6-7 cells), do not meet a detection threshold, binary approach</a:t>
            </a:r>
          </a:p>
        </p:txBody>
      </p:sp>
      <p:sp>
        <p:nvSpPr>
          <p:cNvPr id="4" name="Slide Number Placeholder 3"/>
          <p:cNvSpPr>
            <a:spLocks noGrp="1"/>
          </p:cNvSpPr>
          <p:nvPr>
            <p:ph type="sldNum" sz="quarter" idx="10"/>
          </p:nvPr>
        </p:nvSpPr>
        <p:spPr/>
        <p:txBody>
          <a:bodyPr/>
          <a:lstStyle/>
          <a:p>
            <a:fld id="{22ABA083-5147-4D0C-A081-8603D59F014A}" type="slidenum">
              <a:rPr lang="en-US" smtClean="0"/>
              <a:t>40</a:t>
            </a:fld>
            <a:endParaRPr lang="en-US" dirty="0"/>
          </a:p>
        </p:txBody>
      </p:sp>
    </p:spTree>
    <p:extLst>
      <p:ext uri="{BB962C8B-B14F-4D97-AF65-F5344CB8AC3E}">
        <p14:creationId xmlns:p14="http://schemas.microsoft.com/office/powerpoint/2010/main" val="57903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thresholds, determining all possible combinations, kits and instrumentation is more sensitive is good – but still have limitations</a:t>
            </a:r>
          </a:p>
        </p:txBody>
      </p:sp>
      <p:sp>
        <p:nvSpPr>
          <p:cNvPr id="4" name="Slide Number Placeholder 3"/>
          <p:cNvSpPr>
            <a:spLocks noGrp="1"/>
          </p:cNvSpPr>
          <p:nvPr>
            <p:ph type="sldNum" sz="quarter" idx="10"/>
          </p:nvPr>
        </p:nvSpPr>
        <p:spPr/>
        <p:txBody>
          <a:bodyPr/>
          <a:lstStyle/>
          <a:p>
            <a:fld id="{22ABA083-5147-4D0C-A081-8603D59F014A}" type="slidenum">
              <a:rPr lang="en-US" smtClean="0"/>
              <a:t>41</a:t>
            </a:fld>
            <a:endParaRPr lang="en-US" dirty="0"/>
          </a:p>
        </p:txBody>
      </p:sp>
    </p:spTree>
    <p:extLst>
      <p:ext uri="{BB962C8B-B14F-4D97-AF65-F5344CB8AC3E}">
        <p14:creationId xmlns:p14="http://schemas.microsoft.com/office/powerpoint/2010/main" val="78629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BA083-5147-4D0C-A081-8603D59F014A}" type="slidenum">
              <a:rPr lang="en-US" smtClean="0"/>
              <a:t>4</a:t>
            </a:fld>
            <a:endParaRPr lang="en-US" dirty="0"/>
          </a:p>
        </p:txBody>
      </p:sp>
    </p:spTree>
    <p:extLst>
      <p:ext uri="{BB962C8B-B14F-4D97-AF65-F5344CB8AC3E}">
        <p14:creationId xmlns:p14="http://schemas.microsoft.com/office/powerpoint/2010/main" val="229789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total of 46 chromosomes</a:t>
            </a:r>
          </a:p>
        </p:txBody>
      </p:sp>
      <p:sp>
        <p:nvSpPr>
          <p:cNvPr id="4" name="Slide Number Placeholder 3"/>
          <p:cNvSpPr>
            <a:spLocks noGrp="1"/>
          </p:cNvSpPr>
          <p:nvPr>
            <p:ph type="sldNum" sz="quarter" idx="5"/>
          </p:nvPr>
        </p:nvSpPr>
        <p:spPr/>
        <p:txBody>
          <a:bodyPr/>
          <a:lstStyle/>
          <a:p>
            <a:fld id="{22ABA083-5147-4D0C-A081-8603D59F014A}" type="slidenum">
              <a:rPr lang="en-US" smtClean="0"/>
              <a:t>5</a:t>
            </a:fld>
            <a:endParaRPr lang="en-US" dirty="0"/>
          </a:p>
        </p:txBody>
      </p:sp>
    </p:spTree>
    <p:extLst>
      <p:ext uri="{BB962C8B-B14F-4D97-AF65-F5344CB8AC3E}">
        <p14:creationId xmlns:p14="http://schemas.microsoft.com/office/powerpoint/2010/main" val="24662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Offense (guilt or innocence - rape), Activity (sexual intercourse), Source (biofluid), Sub-source (DNA) - does not tell us bodily fluid source (use steering wheel example), what is our job / our role, thanks to attorneys and judges for all they do in the course of the trial, </a:t>
            </a:r>
          </a:p>
        </p:txBody>
      </p:sp>
      <p:sp>
        <p:nvSpPr>
          <p:cNvPr id="4" name="Slide Number Placeholder 3"/>
          <p:cNvSpPr>
            <a:spLocks noGrp="1"/>
          </p:cNvSpPr>
          <p:nvPr>
            <p:ph type="sldNum" sz="quarter" idx="5"/>
          </p:nvPr>
        </p:nvSpPr>
        <p:spPr/>
        <p:txBody>
          <a:bodyPr/>
          <a:lstStyle/>
          <a:p>
            <a:fld id="{22ABA083-5147-4D0C-A081-8603D59F014A}" type="slidenum">
              <a:rPr lang="en-US" smtClean="0"/>
              <a:t>6</a:t>
            </a:fld>
            <a:endParaRPr lang="en-US" dirty="0"/>
          </a:p>
        </p:txBody>
      </p:sp>
    </p:spTree>
    <p:extLst>
      <p:ext uri="{BB962C8B-B14F-4D97-AF65-F5344CB8AC3E}">
        <p14:creationId xmlns:p14="http://schemas.microsoft.com/office/powerpoint/2010/main" val="73060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Length polymorphisms – STRs, provides the discrimination in the profile</a:t>
            </a:r>
          </a:p>
        </p:txBody>
      </p:sp>
      <p:sp>
        <p:nvSpPr>
          <p:cNvPr id="4" name="Slide Number Placeholder 3"/>
          <p:cNvSpPr>
            <a:spLocks noGrp="1"/>
          </p:cNvSpPr>
          <p:nvPr>
            <p:ph type="sldNum" sz="quarter" idx="5"/>
          </p:nvPr>
        </p:nvSpPr>
        <p:spPr/>
        <p:txBody>
          <a:bodyPr/>
          <a:lstStyle/>
          <a:p>
            <a:fld id="{22ABA083-5147-4D0C-A081-8603D59F014A}" type="slidenum">
              <a:rPr lang="en-US" smtClean="0"/>
              <a:t>7</a:t>
            </a:fld>
            <a:endParaRPr lang="en-US" dirty="0"/>
          </a:p>
        </p:txBody>
      </p:sp>
    </p:spTree>
    <p:extLst>
      <p:ext uri="{BB962C8B-B14F-4D97-AF65-F5344CB8AC3E}">
        <p14:creationId xmlns:p14="http://schemas.microsoft.com/office/powerpoint/2010/main" val="302061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 – people think of areas that code for proteins but it is any unit of heredity or unit of interest (ABO genes, blue eye genes)</a:t>
            </a:r>
          </a:p>
        </p:txBody>
      </p:sp>
      <p:sp>
        <p:nvSpPr>
          <p:cNvPr id="4" name="Slide Number Placeholder 3"/>
          <p:cNvSpPr>
            <a:spLocks noGrp="1"/>
          </p:cNvSpPr>
          <p:nvPr>
            <p:ph type="sldNum" sz="quarter" idx="5"/>
          </p:nvPr>
        </p:nvSpPr>
        <p:spPr/>
        <p:txBody>
          <a:bodyPr/>
          <a:lstStyle/>
          <a:p>
            <a:fld id="{22ABA083-5147-4D0C-A081-8603D59F014A}" type="slidenum">
              <a:rPr lang="en-US" smtClean="0"/>
              <a:t>8</a:t>
            </a:fld>
            <a:endParaRPr lang="en-US" dirty="0"/>
          </a:p>
        </p:txBody>
      </p:sp>
    </p:spTree>
    <p:extLst>
      <p:ext uri="{BB962C8B-B14F-4D97-AF65-F5344CB8AC3E}">
        <p14:creationId xmlns:p14="http://schemas.microsoft.com/office/powerpoint/2010/main" val="425581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 – people think of areas that code for proteins but it is any unit of heredity or unit of interest (ABO genes, blue eye genes)</a:t>
            </a:r>
          </a:p>
        </p:txBody>
      </p:sp>
      <p:sp>
        <p:nvSpPr>
          <p:cNvPr id="4" name="Slide Number Placeholder 3"/>
          <p:cNvSpPr>
            <a:spLocks noGrp="1"/>
          </p:cNvSpPr>
          <p:nvPr>
            <p:ph type="sldNum" sz="quarter" idx="5"/>
          </p:nvPr>
        </p:nvSpPr>
        <p:spPr/>
        <p:txBody>
          <a:bodyPr/>
          <a:lstStyle/>
          <a:p>
            <a:fld id="{22ABA083-5147-4D0C-A081-8603D59F014A}" type="slidenum">
              <a:rPr lang="en-US" smtClean="0"/>
              <a:t>9</a:t>
            </a:fld>
            <a:endParaRPr lang="en-US" dirty="0"/>
          </a:p>
        </p:txBody>
      </p:sp>
    </p:spTree>
    <p:extLst>
      <p:ext uri="{BB962C8B-B14F-4D97-AF65-F5344CB8AC3E}">
        <p14:creationId xmlns:p14="http://schemas.microsoft.com/office/powerpoint/2010/main" val="13503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 – people think of areas that code for proteins but it is any unit of heredity or unit of interest (ABO genes, blue eye genes)</a:t>
            </a:r>
          </a:p>
        </p:txBody>
      </p:sp>
      <p:sp>
        <p:nvSpPr>
          <p:cNvPr id="4" name="Slide Number Placeholder 3"/>
          <p:cNvSpPr>
            <a:spLocks noGrp="1"/>
          </p:cNvSpPr>
          <p:nvPr>
            <p:ph type="sldNum" sz="quarter" idx="5"/>
          </p:nvPr>
        </p:nvSpPr>
        <p:spPr/>
        <p:txBody>
          <a:bodyPr/>
          <a:lstStyle/>
          <a:p>
            <a:fld id="{22ABA083-5147-4D0C-A081-8603D59F014A}" type="slidenum">
              <a:rPr lang="en-US" smtClean="0"/>
              <a:t>10</a:t>
            </a:fld>
            <a:endParaRPr lang="en-US" dirty="0"/>
          </a:p>
        </p:txBody>
      </p:sp>
    </p:spTree>
    <p:extLst>
      <p:ext uri="{BB962C8B-B14F-4D97-AF65-F5344CB8AC3E}">
        <p14:creationId xmlns:p14="http://schemas.microsoft.com/office/powerpoint/2010/main" val="48354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8" name="Slide Number Placeholder 7"/>
          <p:cNvSpPr>
            <a:spLocks noGrp="1"/>
          </p:cNvSpPr>
          <p:nvPr>
            <p:ph type="sldNum" sz="quarter" idx="11"/>
          </p:nvPr>
        </p:nvSpPr>
        <p:spPr/>
        <p:txBody>
          <a:bodyPr/>
          <a:lstStyle/>
          <a:p>
            <a:fld id="{89B49EC9-DC24-42AB-B0C6-853725F5DD9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49EC9-DC24-42AB-B0C6-853725F5DD93}"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49EC9-DC24-42AB-B0C6-853725F5DD93}"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B49EC9-DC24-42AB-B0C6-853725F5DD93}"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C3B8B-92C1-4415-B127-124EF5F2C933}"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49EC9-DC24-42AB-B0C6-853725F5DD9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53C3B8B-92C1-4415-B127-124EF5F2C933}" type="datetimeFigureOut">
              <a:rPr lang="en-US" smtClean="0"/>
              <a:t>11/1/2023</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9B49EC9-DC24-42AB-B0C6-853725F5DD93}"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8.png"/><Relationship Id="rId7" Type="http://schemas.openxmlformats.org/officeDocument/2006/relationships/oleObject" Target="../embeddings/oleObject5.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8.png"/><Relationship Id="rId7" Type="http://schemas.openxmlformats.org/officeDocument/2006/relationships/oleObject" Target="../embeddings/oleObject5.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304800"/>
            <a:ext cx="8763000" cy="2133600"/>
          </a:xfrm>
        </p:spPr>
        <p:txBody>
          <a:bodyPr/>
          <a:lstStyle/>
          <a:p>
            <a:r>
              <a:rPr lang="en-US" sz="6000" dirty="0"/>
              <a:t>DNA Interpretation Basics</a:t>
            </a:r>
          </a:p>
        </p:txBody>
      </p:sp>
      <p:sp>
        <p:nvSpPr>
          <p:cNvPr id="3" name="Subtitle 2"/>
          <p:cNvSpPr>
            <a:spLocks noGrp="1"/>
          </p:cNvSpPr>
          <p:nvPr>
            <p:ph type="subTitle" idx="1"/>
          </p:nvPr>
        </p:nvSpPr>
        <p:spPr>
          <a:xfrm>
            <a:off x="876299" y="4649934"/>
            <a:ext cx="7391400" cy="1219200"/>
          </a:xfrm>
        </p:spPr>
        <p:txBody>
          <a:bodyPr>
            <a:normAutofit/>
          </a:bodyPr>
          <a:lstStyle/>
          <a:p>
            <a:r>
              <a:rPr lang="en-US" dirty="0"/>
              <a:t>Garon Foster</a:t>
            </a:r>
          </a:p>
          <a:p>
            <a:r>
              <a:rPr lang="en-US" dirty="0"/>
              <a:t>Bexar County Criminal Investigation Laboratory</a:t>
            </a:r>
          </a:p>
        </p:txBody>
      </p:sp>
      <p:graphicFrame>
        <p:nvGraphicFramePr>
          <p:cNvPr id="4" name="Object 3"/>
          <p:cNvGraphicFramePr>
            <a:graphicFrameLocks noChangeAspect="1"/>
          </p:cNvGraphicFramePr>
          <p:nvPr>
            <p:extLst>
              <p:ext uri="{D42A27DB-BD31-4B8C-83A1-F6EECF244321}">
                <p14:modId xmlns:p14="http://schemas.microsoft.com/office/powerpoint/2010/main" val="4027365104"/>
              </p:ext>
            </p:extLst>
          </p:nvPr>
        </p:nvGraphicFramePr>
        <p:xfrm>
          <a:off x="3811046" y="2481314"/>
          <a:ext cx="1521905" cy="1972232"/>
        </p:xfrm>
        <a:graphic>
          <a:graphicData uri="http://schemas.openxmlformats.org/presentationml/2006/ole">
            <mc:AlternateContent xmlns:mc="http://schemas.openxmlformats.org/markup-compatibility/2006">
              <mc:Choice xmlns:v="urn:schemas-microsoft-com:vml" Requires="v">
                <p:oleObj name="Photo Editor Photo" r:id="rId2" imgW="5152381" imgH="6668431" progId="MSPhotoEd.3">
                  <p:embed/>
                </p:oleObj>
              </mc:Choice>
              <mc:Fallback>
                <p:oleObj name="Photo Editor Photo" r:id="rId2" imgW="5152381" imgH="6668431" progId="MSPhotoEd.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046" y="2481314"/>
                        <a:ext cx="1521905" cy="1972232"/>
                      </a:xfrm>
                      <a:prstGeom prst="rect">
                        <a:avLst/>
                      </a:prstGeom>
                      <a:noFill/>
                      <a:ln>
                        <a:noFill/>
                      </a:ln>
                      <a:effectLst/>
                    </p:spPr>
                  </p:pic>
                </p:oleObj>
              </mc:Fallback>
            </mc:AlternateContent>
          </a:graphicData>
        </a:graphic>
      </p:graphicFrame>
      <p:sp>
        <p:nvSpPr>
          <p:cNvPr id="6" name="TextBox 5"/>
          <p:cNvSpPr txBox="1"/>
          <p:nvPr/>
        </p:nvSpPr>
        <p:spPr>
          <a:xfrm>
            <a:off x="609599" y="5906869"/>
            <a:ext cx="7924800" cy="646331"/>
          </a:xfrm>
          <a:prstGeom prst="rect">
            <a:avLst/>
          </a:prstGeom>
          <a:noFill/>
        </p:spPr>
        <p:txBody>
          <a:bodyPr wrap="square" rtlCol="0">
            <a:spAutoFit/>
          </a:bodyPr>
          <a:lstStyle/>
          <a:p>
            <a:r>
              <a:rPr lang="en-US" b="1" i="1" dirty="0">
                <a:solidFill>
                  <a:schemeClr val="tx1">
                    <a:lumMod val="75000"/>
                    <a:lumOff val="25000"/>
                  </a:schemeClr>
                </a:solidFill>
              </a:rPr>
              <a:t>Understanding Forensic DNA Analysis: A Program for Lawyers and Judges</a:t>
            </a:r>
          </a:p>
          <a:p>
            <a:pPr algn="ctr"/>
            <a:r>
              <a:rPr lang="en-US" i="1" dirty="0">
                <a:solidFill>
                  <a:schemeClr val="tx1">
                    <a:lumMod val="75000"/>
                    <a:lumOff val="25000"/>
                  </a:schemeClr>
                </a:solidFill>
              </a:rPr>
              <a:t>Presented at the Texas State Capitol Auditorium on November 2, 2023</a:t>
            </a:r>
          </a:p>
        </p:txBody>
      </p:sp>
    </p:spTree>
    <p:extLst>
      <p:ext uri="{BB962C8B-B14F-4D97-AF65-F5344CB8AC3E}">
        <p14:creationId xmlns:p14="http://schemas.microsoft.com/office/powerpoint/2010/main" val="246215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Forensic DNA Terminology</a:t>
            </a:r>
          </a:p>
        </p:txBody>
      </p:sp>
      <p:sp>
        <p:nvSpPr>
          <p:cNvPr id="3" name="Content Placeholder 2"/>
          <p:cNvSpPr>
            <a:spLocks noGrp="1"/>
          </p:cNvSpPr>
          <p:nvPr>
            <p:ph sz="quarter" idx="13"/>
          </p:nvPr>
        </p:nvSpPr>
        <p:spPr>
          <a:xfrm>
            <a:off x="365759" y="1600200"/>
            <a:ext cx="3901441" cy="4526280"/>
          </a:xfrm>
        </p:spPr>
        <p:txBody>
          <a:bodyPr>
            <a:normAutofit/>
          </a:bodyPr>
          <a:lstStyle/>
          <a:p>
            <a:pPr>
              <a:lnSpc>
                <a:spcPct val="90000"/>
              </a:lnSpc>
            </a:pPr>
            <a:r>
              <a:rPr lang="en-US" sz="2200" dirty="0"/>
              <a:t>Gene – unit of heredity on the chromosome </a:t>
            </a:r>
          </a:p>
          <a:p>
            <a:pPr>
              <a:lnSpc>
                <a:spcPct val="90000"/>
              </a:lnSpc>
            </a:pPr>
            <a:r>
              <a:rPr lang="en-US" sz="2200" dirty="0"/>
              <a:t>Locus – location (name) of the gene</a:t>
            </a:r>
          </a:p>
          <a:p>
            <a:pPr>
              <a:lnSpc>
                <a:spcPct val="90000"/>
              </a:lnSpc>
            </a:pPr>
            <a:r>
              <a:rPr lang="en-US" sz="2200" b="1" u="sng" dirty="0">
                <a:effectLst>
                  <a:outerShdw blurRad="38100" dist="38100" dir="2700000" algn="tl">
                    <a:srgbClr val="000000">
                      <a:alpha val="43137"/>
                    </a:srgbClr>
                  </a:outerShdw>
                </a:effectLst>
                <a:highlight>
                  <a:srgbClr val="FFFF00"/>
                </a:highlight>
              </a:rPr>
              <a:t>Allele</a:t>
            </a:r>
            <a:r>
              <a:rPr lang="en-US" sz="2200" dirty="0"/>
              <a:t> – alternate forms of the same gene</a:t>
            </a:r>
          </a:p>
          <a:p>
            <a:pPr>
              <a:lnSpc>
                <a:spcPct val="90000"/>
              </a:lnSpc>
            </a:pPr>
            <a:r>
              <a:rPr lang="en-US" sz="2200" dirty="0"/>
              <a:t>Genotype – the two alleles inherited at a locus</a:t>
            </a:r>
            <a:endParaRPr lang="en-US" sz="1300" dirty="0"/>
          </a:p>
        </p:txBody>
      </p:sp>
      <p:pic>
        <p:nvPicPr>
          <p:cNvPr id="5" name="Picture 4">
            <a:extLst>
              <a:ext uri="{FF2B5EF4-FFF2-40B4-BE49-F238E27FC236}">
                <a16:creationId xmlns:a16="http://schemas.microsoft.com/office/drawing/2014/main" id="{3847FD05-A34B-613E-079B-279DE695C4AB}"/>
              </a:ext>
            </a:extLst>
          </p:cNvPr>
          <p:cNvPicPr>
            <a:picLocks noChangeAspect="1"/>
          </p:cNvPicPr>
          <p:nvPr/>
        </p:nvPicPr>
        <p:blipFill>
          <a:blip r:embed="rId3"/>
          <a:stretch>
            <a:fillRect/>
          </a:stretch>
        </p:blipFill>
        <p:spPr>
          <a:xfrm>
            <a:off x="4267200" y="1687644"/>
            <a:ext cx="4676968" cy="4438836"/>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1DAEC96-96AE-8871-A2E8-4C825BFF2685}"/>
              </a:ext>
            </a:extLst>
          </p:cNvPr>
          <p:cNvSpPr txBox="1"/>
          <p:nvPr/>
        </p:nvSpPr>
        <p:spPr>
          <a:xfrm>
            <a:off x="7620000" y="4876800"/>
            <a:ext cx="1219200" cy="923330"/>
          </a:xfrm>
          <a:prstGeom prst="rect">
            <a:avLst/>
          </a:prstGeom>
          <a:solidFill>
            <a:srgbClr val="FFFF00"/>
          </a:solidFill>
        </p:spPr>
        <p:txBody>
          <a:bodyPr wrap="square" rtlCol="0">
            <a:spAutoFit/>
          </a:bodyPr>
          <a:lstStyle/>
          <a:p>
            <a:r>
              <a:rPr lang="en-US" dirty="0">
                <a:latin typeface="+mj-lt"/>
              </a:rPr>
              <a:t>STRs: 6,7,</a:t>
            </a:r>
          </a:p>
          <a:p>
            <a:r>
              <a:rPr lang="en-US" dirty="0">
                <a:latin typeface="+mj-lt"/>
              </a:rPr>
              <a:t>8,9,10,11,</a:t>
            </a:r>
          </a:p>
          <a:p>
            <a:r>
              <a:rPr lang="en-US" dirty="0">
                <a:latin typeface="+mj-lt"/>
              </a:rPr>
              <a:t>12,13….</a:t>
            </a:r>
          </a:p>
        </p:txBody>
      </p:sp>
    </p:spTree>
    <p:extLst>
      <p:ext uri="{BB962C8B-B14F-4D97-AF65-F5344CB8AC3E}">
        <p14:creationId xmlns:p14="http://schemas.microsoft.com/office/powerpoint/2010/main" val="391822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Forensic DNA Terminology</a:t>
            </a:r>
          </a:p>
        </p:txBody>
      </p:sp>
      <p:sp>
        <p:nvSpPr>
          <p:cNvPr id="3" name="Content Placeholder 2"/>
          <p:cNvSpPr>
            <a:spLocks noGrp="1"/>
          </p:cNvSpPr>
          <p:nvPr>
            <p:ph sz="quarter" idx="13"/>
          </p:nvPr>
        </p:nvSpPr>
        <p:spPr>
          <a:xfrm>
            <a:off x="365759" y="1600200"/>
            <a:ext cx="3901441" cy="4526280"/>
          </a:xfrm>
        </p:spPr>
        <p:txBody>
          <a:bodyPr>
            <a:normAutofit/>
          </a:bodyPr>
          <a:lstStyle/>
          <a:p>
            <a:pPr>
              <a:lnSpc>
                <a:spcPct val="90000"/>
              </a:lnSpc>
            </a:pPr>
            <a:r>
              <a:rPr lang="en-US" sz="2200" dirty="0"/>
              <a:t>Gene – unit of heredity on the chromosome </a:t>
            </a:r>
          </a:p>
          <a:p>
            <a:pPr>
              <a:lnSpc>
                <a:spcPct val="90000"/>
              </a:lnSpc>
            </a:pPr>
            <a:r>
              <a:rPr lang="en-US" sz="2200" dirty="0"/>
              <a:t>Locus – location (name) of the gene</a:t>
            </a:r>
          </a:p>
          <a:p>
            <a:pPr>
              <a:lnSpc>
                <a:spcPct val="90000"/>
              </a:lnSpc>
            </a:pPr>
            <a:r>
              <a:rPr lang="en-US" sz="2200" dirty="0"/>
              <a:t>Allele – alternate forms of the same gene</a:t>
            </a:r>
          </a:p>
          <a:p>
            <a:pPr>
              <a:lnSpc>
                <a:spcPct val="90000"/>
              </a:lnSpc>
            </a:pPr>
            <a:r>
              <a:rPr lang="en-US" sz="2200" b="1" u="sng" dirty="0">
                <a:effectLst>
                  <a:outerShdw blurRad="38100" dist="38100" dir="2700000" algn="tl">
                    <a:srgbClr val="000000">
                      <a:alpha val="43137"/>
                    </a:srgbClr>
                  </a:outerShdw>
                </a:effectLst>
                <a:highlight>
                  <a:srgbClr val="FFFF00"/>
                </a:highlight>
              </a:rPr>
              <a:t>Genotype</a:t>
            </a:r>
            <a:r>
              <a:rPr lang="en-US" sz="2200" dirty="0"/>
              <a:t> – the two alleles inherited at a locus</a:t>
            </a:r>
          </a:p>
          <a:p>
            <a:pPr>
              <a:lnSpc>
                <a:spcPct val="90000"/>
              </a:lnSpc>
            </a:pPr>
            <a:endParaRPr lang="en-US" sz="1300" dirty="0"/>
          </a:p>
        </p:txBody>
      </p:sp>
      <p:pic>
        <p:nvPicPr>
          <p:cNvPr id="5" name="Picture 4">
            <a:extLst>
              <a:ext uri="{FF2B5EF4-FFF2-40B4-BE49-F238E27FC236}">
                <a16:creationId xmlns:a16="http://schemas.microsoft.com/office/drawing/2014/main" id="{3847FD05-A34B-613E-079B-279DE695C4AB}"/>
              </a:ext>
            </a:extLst>
          </p:cNvPr>
          <p:cNvPicPr>
            <a:picLocks noChangeAspect="1"/>
          </p:cNvPicPr>
          <p:nvPr/>
        </p:nvPicPr>
        <p:blipFill>
          <a:blip r:embed="rId3"/>
          <a:stretch>
            <a:fillRect/>
          </a:stretch>
        </p:blipFill>
        <p:spPr>
          <a:xfrm>
            <a:off x="4267200" y="1687644"/>
            <a:ext cx="4676968" cy="4438836"/>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1DAEC96-96AE-8871-A2E8-4C825BFF2685}"/>
              </a:ext>
            </a:extLst>
          </p:cNvPr>
          <p:cNvSpPr txBox="1"/>
          <p:nvPr/>
        </p:nvSpPr>
        <p:spPr>
          <a:xfrm>
            <a:off x="7696200" y="4876800"/>
            <a:ext cx="762000" cy="400110"/>
          </a:xfrm>
          <a:prstGeom prst="rect">
            <a:avLst/>
          </a:prstGeom>
          <a:solidFill>
            <a:srgbClr val="FFFF00"/>
          </a:solidFill>
        </p:spPr>
        <p:txBody>
          <a:bodyPr wrap="square" rtlCol="0">
            <a:spAutoFit/>
          </a:bodyPr>
          <a:lstStyle/>
          <a:p>
            <a:r>
              <a:rPr lang="en-US" sz="2000" dirty="0">
                <a:latin typeface="+mj-lt"/>
              </a:rPr>
              <a:t>[7,8]</a:t>
            </a:r>
          </a:p>
        </p:txBody>
      </p:sp>
      <p:sp>
        <p:nvSpPr>
          <p:cNvPr id="6" name="Rectangle 5">
            <a:extLst>
              <a:ext uri="{FF2B5EF4-FFF2-40B4-BE49-F238E27FC236}">
                <a16:creationId xmlns:a16="http://schemas.microsoft.com/office/drawing/2014/main" id="{8EE180F1-5769-912A-82F3-69FDB483F2D6}"/>
              </a:ext>
            </a:extLst>
          </p:cNvPr>
          <p:cNvSpPr/>
          <p:nvPr/>
        </p:nvSpPr>
        <p:spPr>
          <a:xfrm>
            <a:off x="4724400" y="4322759"/>
            <a:ext cx="762000" cy="457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AD5836-234C-B34F-6F3B-3EEBDB23426B}"/>
              </a:ext>
            </a:extLst>
          </p:cNvPr>
          <p:cNvSpPr/>
          <p:nvPr/>
        </p:nvSpPr>
        <p:spPr>
          <a:xfrm>
            <a:off x="7696200" y="4322759"/>
            <a:ext cx="762000" cy="457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3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Forensic DNA Terminology</a:t>
            </a:r>
          </a:p>
        </p:txBody>
      </p:sp>
      <p:sp>
        <p:nvSpPr>
          <p:cNvPr id="3" name="Content Placeholder 2"/>
          <p:cNvSpPr>
            <a:spLocks noGrp="1"/>
          </p:cNvSpPr>
          <p:nvPr>
            <p:ph sz="quarter" idx="13"/>
          </p:nvPr>
        </p:nvSpPr>
        <p:spPr>
          <a:xfrm>
            <a:off x="365759" y="1600200"/>
            <a:ext cx="3901441" cy="4526280"/>
          </a:xfrm>
        </p:spPr>
        <p:txBody>
          <a:bodyPr>
            <a:normAutofit/>
          </a:bodyPr>
          <a:lstStyle/>
          <a:p>
            <a:pPr>
              <a:lnSpc>
                <a:spcPct val="90000"/>
              </a:lnSpc>
            </a:pPr>
            <a:r>
              <a:rPr lang="en-US" sz="2200" dirty="0"/>
              <a:t>Gene – unit of heredity on the chromosome </a:t>
            </a:r>
          </a:p>
          <a:p>
            <a:pPr>
              <a:lnSpc>
                <a:spcPct val="90000"/>
              </a:lnSpc>
            </a:pPr>
            <a:r>
              <a:rPr lang="en-US" sz="2200" dirty="0"/>
              <a:t>Locus – location (name) of the gene</a:t>
            </a:r>
          </a:p>
          <a:p>
            <a:pPr>
              <a:lnSpc>
                <a:spcPct val="90000"/>
              </a:lnSpc>
            </a:pPr>
            <a:r>
              <a:rPr lang="en-US" sz="2200" dirty="0"/>
              <a:t>Allele – alternate forms of the same gene</a:t>
            </a:r>
          </a:p>
          <a:p>
            <a:pPr>
              <a:lnSpc>
                <a:spcPct val="90000"/>
              </a:lnSpc>
            </a:pPr>
            <a:r>
              <a:rPr lang="en-US" sz="2200" dirty="0"/>
              <a:t>Genotype – the two alleles inherited at a locus</a:t>
            </a:r>
          </a:p>
          <a:p>
            <a:pPr>
              <a:lnSpc>
                <a:spcPct val="90000"/>
              </a:lnSpc>
            </a:pPr>
            <a:r>
              <a:rPr lang="en-US" sz="2200" b="1" u="sng" dirty="0">
                <a:effectLst>
                  <a:outerShdw blurRad="38100" dist="38100" dir="2700000" algn="tl">
                    <a:srgbClr val="000000">
                      <a:alpha val="43137"/>
                    </a:srgbClr>
                  </a:outerShdw>
                </a:effectLst>
              </a:rPr>
              <a:t>Putting it all together</a:t>
            </a:r>
            <a:r>
              <a:rPr lang="en-US" sz="2200" dirty="0"/>
              <a:t>: The POI’s genotype at locus </a:t>
            </a:r>
            <a:r>
              <a:rPr lang="en-US" sz="2200" dirty="0">
                <a:highlight>
                  <a:srgbClr val="FFFF00"/>
                </a:highlight>
              </a:rPr>
              <a:t>D3S1358</a:t>
            </a:r>
            <a:r>
              <a:rPr lang="en-US" sz="2200" dirty="0"/>
              <a:t> is </a:t>
            </a:r>
            <a:r>
              <a:rPr lang="en-US" sz="2200" dirty="0">
                <a:highlight>
                  <a:srgbClr val="FFFF00"/>
                </a:highlight>
              </a:rPr>
              <a:t>[7,8]</a:t>
            </a:r>
            <a:endParaRPr lang="en-US" sz="2200" dirty="0"/>
          </a:p>
          <a:p>
            <a:pPr>
              <a:lnSpc>
                <a:spcPct val="90000"/>
              </a:lnSpc>
            </a:pPr>
            <a:endParaRPr lang="en-US" sz="1300" dirty="0"/>
          </a:p>
        </p:txBody>
      </p:sp>
      <p:pic>
        <p:nvPicPr>
          <p:cNvPr id="5" name="Picture 4">
            <a:extLst>
              <a:ext uri="{FF2B5EF4-FFF2-40B4-BE49-F238E27FC236}">
                <a16:creationId xmlns:a16="http://schemas.microsoft.com/office/drawing/2014/main" id="{3847FD05-A34B-613E-079B-279DE695C4AB}"/>
              </a:ext>
            </a:extLst>
          </p:cNvPr>
          <p:cNvPicPr>
            <a:picLocks noChangeAspect="1"/>
          </p:cNvPicPr>
          <p:nvPr/>
        </p:nvPicPr>
        <p:blipFill>
          <a:blip r:embed="rId3"/>
          <a:stretch>
            <a:fillRect/>
          </a:stretch>
        </p:blipFill>
        <p:spPr>
          <a:xfrm>
            <a:off x="4267200" y="1687644"/>
            <a:ext cx="4676968" cy="4438836"/>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1DAEC96-96AE-8871-A2E8-4C825BFF2685}"/>
              </a:ext>
            </a:extLst>
          </p:cNvPr>
          <p:cNvSpPr txBox="1"/>
          <p:nvPr/>
        </p:nvSpPr>
        <p:spPr>
          <a:xfrm>
            <a:off x="7696200" y="4876800"/>
            <a:ext cx="762000" cy="400110"/>
          </a:xfrm>
          <a:prstGeom prst="rect">
            <a:avLst/>
          </a:prstGeom>
          <a:solidFill>
            <a:srgbClr val="FFFF00"/>
          </a:solidFill>
        </p:spPr>
        <p:txBody>
          <a:bodyPr wrap="square" rtlCol="0">
            <a:spAutoFit/>
          </a:bodyPr>
          <a:lstStyle/>
          <a:p>
            <a:r>
              <a:rPr lang="en-US" sz="2000" dirty="0">
                <a:latin typeface="+mj-lt"/>
              </a:rPr>
              <a:t>[7,8]</a:t>
            </a:r>
          </a:p>
        </p:txBody>
      </p:sp>
      <p:sp>
        <p:nvSpPr>
          <p:cNvPr id="4" name="TextBox 3">
            <a:extLst>
              <a:ext uri="{FF2B5EF4-FFF2-40B4-BE49-F238E27FC236}">
                <a16:creationId xmlns:a16="http://schemas.microsoft.com/office/drawing/2014/main" id="{171CC413-678F-D260-F03E-EF7A03691665}"/>
              </a:ext>
            </a:extLst>
          </p:cNvPr>
          <p:cNvSpPr txBox="1"/>
          <p:nvPr/>
        </p:nvSpPr>
        <p:spPr>
          <a:xfrm>
            <a:off x="4739638" y="4876800"/>
            <a:ext cx="1158241" cy="369332"/>
          </a:xfrm>
          <a:prstGeom prst="rect">
            <a:avLst/>
          </a:prstGeom>
          <a:solidFill>
            <a:srgbClr val="FFFF00"/>
          </a:solidFill>
        </p:spPr>
        <p:txBody>
          <a:bodyPr wrap="square" rtlCol="0">
            <a:spAutoFit/>
          </a:bodyPr>
          <a:lstStyle/>
          <a:p>
            <a:pPr algn="ctr"/>
            <a:r>
              <a:rPr lang="en-US" dirty="0">
                <a:latin typeface="+mj-lt"/>
              </a:rPr>
              <a:t>D3S1358</a:t>
            </a:r>
          </a:p>
        </p:txBody>
      </p:sp>
      <p:cxnSp>
        <p:nvCxnSpPr>
          <p:cNvPr id="7" name="Straight Arrow Connector 6">
            <a:extLst>
              <a:ext uri="{FF2B5EF4-FFF2-40B4-BE49-F238E27FC236}">
                <a16:creationId xmlns:a16="http://schemas.microsoft.com/office/drawing/2014/main" id="{F8392F8D-CE4A-9974-5DE6-953ECC6CB294}"/>
              </a:ext>
            </a:extLst>
          </p:cNvPr>
          <p:cNvCxnSpPr>
            <a:cxnSpLocks/>
          </p:cNvCxnSpPr>
          <p:nvPr/>
        </p:nvCxnSpPr>
        <p:spPr>
          <a:xfrm flipV="1">
            <a:off x="5638800" y="4191000"/>
            <a:ext cx="533400" cy="685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1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Thousands of genetic locations (</a:t>
            </a:r>
            <a:r>
              <a:rPr lang="en-US" dirty="0">
                <a:effectLst>
                  <a:outerShdw blurRad="38100" dist="38100" dir="2700000" algn="tl">
                    <a:srgbClr val="000000">
                      <a:alpha val="43137"/>
                    </a:srgbClr>
                  </a:outerShdw>
                </a:effectLst>
              </a:rPr>
              <a:t>loci</a:t>
            </a:r>
            <a:r>
              <a:rPr lang="en-US" dirty="0"/>
              <a:t>) available </a:t>
            </a:r>
          </a:p>
          <a:p>
            <a:r>
              <a:rPr lang="en-US" dirty="0"/>
              <a:t>Most loci are </a:t>
            </a:r>
            <a:r>
              <a:rPr lang="en-US" dirty="0">
                <a:effectLst>
                  <a:outerShdw blurRad="38100" dist="38100" dir="2700000" algn="tl">
                    <a:srgbClr val="000000">
                      <a:alpha val="43137"/>
                    </a:srgbClr>
                  </a:outerShdw>
                </a:effectLst>
              </a:rPr>
              <a:t>genes</a:t>
            </a:r>
            <a:r>
              <a:rPr lang="en-US" dirty="0"/>
              <a:t> that code for a protein and are not very polymorphic in the population</a:t>
            </a:r>
          </a:p>
          <a:p>
            <a:r>
              <a:rPr lang="en-US" dirty="0"/>
              <a:t>Forensic scientists focus on </a:t>
            </a:r>
            <a:r>
              <a:rPr lang="en-US" dirty="0">
                <a:effectLst>
                  <a:outerShdw blurRad="38100" dist="38100" dir="2700000" algn="tl">
                    <a:srgbClr val="000000">
                      <a:alpha val="43137"/>
                    </a:srgbClr>
                  </a:outerShdw>
                </a:effectLst>
              </a:rPr>
              <a:t>polymorphic</a:t>
            </a:r>
            <a:r>
              <a:rPr lang="en-US" dirty="0"/>
              <a:t> loci that do not code for a protein (‘junk DNA’) or phenotypic trait</a:t>
            </a:r>
          </a:p>
          <a:p>
            <a:pPr marL="457200" lvl="1" indent="0">
              <a:buNone/>
            </a:pPr>
            <a:endParaRPr lang="en-US" dirty="0"/>
          </a:p>
          <a:p>
            <a:endParaRPr lang="en-US" dirty="0"/>
          </a:p>
        </p:txBody>
      </p:sp>
      <p:sp>
        <p:nvSpPr>
          <p:cNvPr id="6" name="TextBox 5"/>
          <p:cNvSpPr txBox="1"/>
          <p:nvPr/>
        </p:nvSpPr>
        <p:spPr>
          <a:xfrm>
            <a:off x="200487" y="4505227"/>
            <a:ext cx="1752600" cy="1200329"/>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Twenty (20) Core </a:t>
            </a:r>
            <a:r>
              <a:rPr lang="en-US" dirty="0">
                <a:solidFill>
                  <a:srgbClr val="FF0000"/>
                </a:solidFill>
                <a:effectLst>
                  <a:outerShdw blurRad="38100" dist="38100" dir="2700000" algn="tl">
                    <a:srgbClr val="000000">
                      <a:alpha val="43137"/>
                    </a:srgbClr>
                  </a:outerShdw>
                </a:effectLst>
                <a:latin typeface="+mj-lt"/>
              </a:rPr>
              <a:t>CODIS</a:t>
            </a:r>
            <a:r>
              <a:rPr lang="en-US" dirty="0">
                <a:solidFill>
                  <a:srgbClr val="FF0000"/>
                </a:solidFill>
                <a:latin typeface="+mj-lt"/>
              </a:rPr>
              <a:t> Loci (Autosomes)</a:t>
            </a:r>
          </a:p>
        </p:txBody>
      </p:sp>
      <p:sp>
        <p:nvSpPr>
          <p:cNvPr id="11" name="TextBox 10"/>
          <p:cNvSpPr txBox="1"/>
          <p:nvPr/>
        </p:nvSpPr>
        <p:spPr>
          <a:xfrm>
            <a:off x="6737589" y="4674505"/>
            <a:ext cx="2186689" cy="338554"/>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accent5">
                    <a:lumMod val="50000"/>
                  </a:schemeClr>
                </a:solidFill>
                <a:effectLst>
                  <a:outerShdw blurRad="38100" dist="38100" dir="2700000" algn="tl">
                    <a:srgbClr val="000000">
                      <a:alpha val="43137"/>
                    </a:srgbClr>
                  </a:outerShdw>
                </a:effectLst>
                <a:latin typeface="+mj-lt"/>
              </a:rPr>
              <a:t>Sex</a:t>
            </a:r>
            <a:r>
              <a:rPr lang="en-US" sz="1600" dirty="0">
                <a:solidFill>
                  <a:schemeClr val="accent5">
                    <a:lumMod val="50000"/>
                  </a:schemeClr>
                </a:solidFill>
                <a:latin typeface="+mj-lt"/>
              </a:rPr>
              <a:t> Chromosomes</a:t>
            </a:r>
          </a:p>
        </p:txBody>
      </p:sp>
      <p:pic>
        <p:nvPicPr>
          <p:cNvPr id="8" name="Picture 7">
            <a:extLst>
              <a:ext uri="{FF2B5EF4-FFF2-40B4-BE49-F238E27FC236}">
                <a16:creationId xmlns:a16="http://schemas.microsoft.com/office/drawing/2014/main" id="{6BCF414B-F56E-AEA8-D658-D12DE93353B9}"/>
              </a:ext>
            </a:extLst>
          </p:cNvPr>
          <p:cNvPicPr>
            <a:picLocks noChangeAspect="1"/>
          </p:cNvPicPr>
          <p:nvPr/>
        </p:nvPicPr>
        <p:blipFill>
          <a:blip r:embed="rId3"/>
          <a:stretch>
            <a:fillRect/>
          </a:stretch>
        </p:blipFill>
        <p:spPr>
          <a:xfrm>
            <a:off x="2133600" y="3733800"/>
            <a:ext cx="4305774" cy="2866484"/>
          </a:xfrm>
          <a:prstGeom prst="rect">
            <a:avLst/>
          </a:prstGeom>
        </p:spPr>
      </p:pic>
      <p:cxnSp>
        <p:nvCxnSpPr>
          <p:cNvPr id="13" name="Straight Arrow Connector 12">
            <a:extLst>
              <a:ext uri="{FF2B5EF4-FFF2-40B4-BE49-F238E27FC236}">
                <a16:creationId xmlns:a16="http://schemas.microsoft.com/office/drawing/2014/main" id="{F53036B9-C8AF-9479-A847-476F86F43FB2}"/>
              </a:ext>
            </a:extLst>
          </p:cNvPr>
          <p:cNvCxnSpPr>
            <a:stCxn id="11" idx="2"/>
          </p:cNvCxnSpPr>
          <p:nvPr/>
        </p:nvCxnSpPr>
        <p:spPr>
          <a:xfrm flipH="1">
            <a:off x="6019800" y="5013059"/>
            <a:ext cx="1811134" cy="85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CFF3AD0-1444-BB23-DBC9-05497CB28F1B}"/>
              </a:ext>
            </a:extLst>
          </p:cNvPr>
          <p:cNvCxnSpPr>
            <a:stCxn id="11" idx="2"/>
          </p:cNvCxnSpPr>
          <p:nvPr/>
        </p:nvCxnSpPr>
        <p:spPr>
          <a:xfrm flipH="1">
            <a:off x="6324600" y="5013059"/>
            <a:ext cx="1506334" cy="1113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532C90-A85E-43A3-8F3F-BD62F09DD29E}"/>
              </a:ext>
            </a:extLst>
          </p:cNvPr>
          <p:cNvSpPr txBox="1"/>
          <p:nvPr/>
        </p:nvSpPr>
        <p:spPr>
          <a:xfrm>
            <a:off x="6619887" y="3658962"/>
            <a:ext cx="2323626" cy="769441"/>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sz="1100" b="1" dirty="0">
                <a:solidFill>
                  <a:srgbClr val="FF0000"/>
                </a:solidFill>
                <a:latin typeface="+mj-lt"/>
              </a:rPr>
              <a:t>D</a:t>
            </a:r>
            <a:r>
              <a:rPr lang="en-US" sz="1100" dirty="0">
                <a:solidFill>
                  <a:srgbClr val="FF0000"/>
                </a:solidFill>
                <a:latin typeface="+mj-lt"/>
              </a:rPr>
              <a:t> = DNA</a:t>
            </a:r>
          </a:p>
          <a:p>
            <a:pPr algn="ctr"/>
            <a:r>
              <a:rPr lang="en-US" sz="1100" b="1" dirty="0">
                <a:solidFill>
                  <a:srgbClr val="FF0000"/>
                </a:solidFill>
                <a:latin typeface="+mj-lt"/>
              </a:rPr>
              <a:t>12</a:t>
            </a:r>
            <a:r>
              <a:rPr lang="en-US" sz="1100" dirty="0">
                <a:solidFill>
                  <a:srgbClr val="FF0000"/>
                </a:solidFill>
                <a:latin typeface="+mj-lt"/>
              </a:rPr>
              <a:t> = chromosome #</a:t>
            </a:r>
          </a:p>
          <a:p>
            <a:pPr algn="ctr"/>
            <a:r>
              <a:rPr lang="en-US" sz="1100" b="1" dirty="0">
                <a:solidFill>
                  <a:srgbClr val="FF0000"/>
                </a:solidFill>
                <a:latin typeface="+mj-lt"/>
              </a:rPr>
              <a:t>S</a:t>
            </a:r>
            <a:r>
              <a:rPr lang="en-US" sz="1100" dirty="0">
                <a:solidFill>
                  <a:srgbClr val="FF0000"/>
                </a:solidFill>
                <a:latin typeface="+mj-lt"/>
              </a:rPr>
              <a:t> = single gene</a:t>
            </a:r>
          </a:p>
          <a:p>
            <a:pPr algn="ctr"/>
            <a:r>
              <a:rPr lang="en-US" sz="1100" b="1" dirty="0">
                <a:solidFill>
                  <a:srgbClr val="FF0000"/>
                </a:solidFill>
                <a:latin typeface="+mj-lt"/>
              </a:rPr>
              <a:t>391</a:t>
            </a:r>
            <a:r>
              <a:rPr lang="en-US" sz="1100" dirty="0">
                <a:solidFill>
                  <a:srgbClr val="FF0000"/>
                </a:solidFill>
                <a:latin typeface="+mj-lt"/>
              </a:rPr>
              <a:t> = location on chromosome</a:t>
            </a:r>
          </a:p>
        </p:txBody>
      </p:sp>
      <p:cxnSp>
        <p:nvCxnSpPr>
          <p:cNvPr id="7" name="Straight Connector 6">
            <a:extLst>
              <a:ext uri="{FF2B5EF4-FFF2-40B4-BE49-F238E27FC236}">
                <a16:creationId xmlns:a16="http://schemas.microsoft.com/office/drawing/2014/main" id="{820E0E7A-ABAF-FA3E-4C39-F9BD6578600B}"/>
              </a:ext>
            </a:extLst>
          </p:cNvPr>
          <p:cNvCxnSpPr>
            <a:stCxn id="4" idx="1"/>
          </p:cNvCxnSpPr>
          <p:nvPr/>
        </p:nvCxnSpPr>
        <p:spPr>
          <a:xfrm flipH="1">
            <a:off x="6248400" y="4043683"/>
            <a:ext cx="371487" cy="2997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87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228600" y="1600200"/>
            <a:ext cx="8610600" cy="4525963"/>
          </a:xfrm>
        </p:spPr>
        <p:txBody>
          <a:bodyPr>
            <a:normAutofit/>
          </a:bodyPr>
          <a:lstStyle/>
          <a:p>
            <a:r>
              <a:rPr lang="en-US" b="1" dirty="0">
                <a:effectLst>
                  <a:outerShdw blurRad="38100" dist="38100" dir="2700000" algn="tl">
                    <a:srgbClr val="000000">
                      <a:alpha val="43137"/>
                    </a:srgbClr>
                  </a:outerShdw>
                </a:effectLst>
              </a:rPr>
              <a:t>Inheritance</a:t>
            </a:r>
            <a:r>
              <a:rPr lang="en-US" dirty="0"/>
              <a:t> of DNA (</a:t>
            </a:r>
            <a:r>
              <a:rPr lang="en-US" sz="2000" dirty="0"/>
              <a:t>one chromosome from each parent</a:t>
            </a:r>
            <a:r>
              <a:rPr lang="en-US" dirty="0"/>
              <a:t>)</a:t>
            </a:r>
          </a:p>
        </p:txBody>
      </p:sp>
      <p:graphicFrame>
        <p:nvGraphicFramePr>
          <p:cNvPr id="6" name="Object 3"/>
          <p:cNvGraphicFramePr>
            <a:graphicFrameLocks noChangeAspect="1"/>
          </p:cNvGraphicFramePr>
          <p:nvPr/>
        </p:nvGraphicFramePr>
        <p:xfrm>
          <a:off x="5474759" y="2286000"/>
          <a:ext cx="1014413" cy="1981200"/>
        </p:xfrm>
        <a:graphic>
          <a:graphicData uri="http://schemas.openxmlformats.org/presentationml/2006/ole">
            <mc:AlternateContent xmlns:mc="http://schemas.openxmlformats.org/markup-compatibility/2006">
              <mc:Choice xmlns:v="urn:schemas-microsoft-com:vml" Requires="v">
                <p:oleObj name="Bitmap Image" r:id="rId2" imgW="1152381" imgH="2247619" progId="Paint.Picture">
                  <p:embed/>
                </p:oleObj>
              </mc:Choice>
              <mc:Fallback>
                <p:oleObj name="Bitmap Image" r:id="rId2" imgW="1152381" imgH="2247619" progId="Paint.Picture">
                  <p:embed/>
                  <p:pic>
                    <p:nvPicPr>
                      <p:cNvPr id="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759" y="2286000"/>
                        <a:ext cx="10144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1969559" y="2286000"/>
          <a:ext cx="1169988" cy="1981200"/>
        </p:xfrm>
        <a:graphic>
          <a:graphicData uri="http://schemas.openxmlformats.org/presentationml/2006/ole">
            <mc:AlternateContent xmlns:mc="http://schemas.openxmlformats.org/markup-compatibility/2006">
              <mc:Choice xmlns:v="urn:schemas-microsoft-com:vml" Requires="v">
                <p:oleObj name="Bitmap Image" r:id="rId4" imgW="1333333" imgH="2257740" progId="Paint.Picture">
                  <p:embed/>
                </p:oleObj>
              </mc:Choice>
              <mc:Fallback>
                <p:oleObj name="Bitmap Image" r:id="rId4" imgW="1333333" imgH="2257740" progId="Paint.Picture">
                  <p:embed/>
                  <p:pic>
                    <p:nvPicPr>
                      <p:cNvPr id="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559" y="2286000"/>
                        <a:ext cx="11699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5"/>
          <p:cNvSpPr txBox="1">
            <a:spLocks noChangeArrowheads="1"/>
          </p:cNvSpPr>
          <p:nvPr/>
        </p:nvSpPr>
        <p:spPr bwMode="auto">
          <a:xfrm>
            <a:off x="2198159" y="4191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XX</a:t>
            </a:r>
          </a:p>
        </p:txBody>
      </p:sp>
      <p:sp>
        <p:nvSpPr>
          <p:cNvPr id="9" name="Text Box 6"/>
          <p:cNvSpPr txBox="1">
            <a:spLocks noChangeArrowheads="1"/>
          </p:cNvSpPr>
          <p:nvPr/>
        </p:nvSpPr>
        <p:spPr bwMode="auto">
          <a:xfrm>
            <a:off x="5627159" y="4191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latin typeface="Times New Roman" pitchFamily="18" charset="0"/>
              </a:rPr>
              <a:t>XY</a:t>
            </a:r>
          </a:p>
        </p:txBody>
      </p:sp>
      <p:sp>
        <p:nvSpPr>
          <p:cNvPr id="10" name="Line 8"/>
          <p:cNvSpPr>
            <a:spLocks noChangeShapeType="1"/>
          </p:cNvSpPr>
          <p:nvPr/>
        </p:nvSpPr>
        <p:spPr bwMode="auto">
          <a:xfrm>
            <a:off x="3264959" y="2971800"/>
            <a:ext cx="1981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1" name="Line 9"/>
          <p:cNvSpPr>
            <a:spLocks noChangeShapeType="1"/>
          </p:cNvSpPr>
          <p:nvPr/>
        </p:nvSpPr>
        <p:spPr bwMode="auto">
          <a:xfrm flipH="1">
            <a:off x="2731559" y="2971800"/>
            <a:ext cx="1524000" cy="1905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2" name="Line 10"/>
          <p:cNvSpPr>
            <a:spLocks noChangeShapeType="1"/>
          </p:cNvSpPr>
          <p:nvPr/>
        </p:nvSpPr>
        <p:spPr bwMode="auto">
          <a:xfrm>
            <a:off x="4255559" y="2971800"/>
            <a:ext cx="0" cy="1905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 name="Line 11"/>
          <p:cNvSpPr>
            <a:spLocks noChangeShapeType="1"/>
          </p:cNvSpPr>
          <p:nvPr/>
        </p:nvSpPr>
        <p:spPr bwMode="auto">
          <a:xfrm>
            <a:off x="4255559" y="2971800"/>
            <a:ext cx="1447800" cy="18288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aphicFrame>
        <p:nvGraphicFramePr>
          <p:cNvPr id="14" name="Object 12"/>
          <p:cNvGraphicFramePr>
            <a:graphicFrameLocks noChangeAspect="1"/>
          </p:cNvGraphicFramePr>
          <p:nvPr/>
        </p:nvGraphicFramePr>
        <p:xfrm>
          <a:off x="5395384" y="4953000"/>
          <a:ext cx="765175" cy="1295400"/>
        </p:xfrm>
        <a:graphic>
          <a:graphicData uri="http://schemas.openxmlformats.org/presentationml/2006/ole">
            <mc:AlternateContent xmlns:mc="http://schemas.openxmlformats.org/markup-compatibility/2006">
              <mc:Choice xmlns:v="urn:schemas-microsoft-com:vml" Requires="v">
                <p:oleObj name="Bitmap Image" r:id="rId6" imgW="1333333" imgH="2257740" progId="Paint.Picture">
                  <p:embed/>
                </p:oleObj>
              </mc:Choice>
              <mc:Fallback>
                <p:oleObj name="Bitmap Image" r:id="rId6" imgW="1333333" imgH="2257740" progId="Paint.Picture">
                  <p:embed/>
                  <p:pic>
                    <p:nvPicPr>
                      <p:cNvPr id="1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384" y="4953000"/>
                        <a:ext cx="765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p:cNvGraphicFramePr>
            <a:graphicFrameLocks noChangeAspect="1"/>
          </p:cNvGraphicFramePr>
          <p:nvPr/>
        </p:nvGraphicFramePr>
        <p:xfrm>
          <a:off x="2350559" y="4953000"/>
          <a:ext cx="661988" cy="1295400"/>
        </p:xfrm>
        <a:graphic>
          <a:graphicData uri="http://schemas.openxmlformats.org/presentationml/2006/ole">
            <mc:AlternateContent xmlns:mc="http://schemas.openxmlformats.org/markup-compatibility/2006">
              <mc:Choice xmlns:v="urn:schemas-microsoft-com:vml" Requires="v">
                <p:oleObj name="Bitmap Image" r:id="rId7" imgW="1152381" imgH="2247619" progId="Paint.Picture">
                  <p:embed/>
                </p:oleObj>
              </mc:Choice>
              <mc:Fallback>
                <p:oleObj name="Bitmap Image" r:id="rId7" imgW="1152381" imgH="2247619" progId="Paint.Picture">
                  <p:embed/>
                  <p:pic>
                    <p:nvPicPr>
                      <p:cNvPr id="15"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559" y="4953000"/>
                        <a:ext cx="6619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4"/>
          <p:cNvGraphicFramePr>
            <a:graphicFrameLocks noChangeAspect="1"/>
          </p:cNvGraphicFramePr>
          <p:nvPr/>
        </p:nvGraphicFramePr>
        <p:xfrm>
          <a:off x="3950759" y="4953000"/>
          <a:ext cx="661988" cy="1295400"/>
        </p:xfrm>
        <a:graphic>
          <a:graphicData uri="http://schemas.openxmlformats.org/presentationml/2006/ole">
            <mc:AlternateContent xmlns:mc="http://schemas.openxmlformats.org/markup-compatibility/2006">
              <mc:Choice xmlns:v="urn:schemas-microsoft-com:vml" Requires="v">
                <p:oleObj name="Bitmap Image" r:id="rId8" imgW="1152381" imgH="2247619" progId="Paint.Picture">
                  <p:embed/>
                </p:oleObj>
              </mc:Choice>
              <mc:Fallback>
                <p:oleObj name="Bitmap Image" r:id="rId8" imgW="1152381" imgH="2247619" progId="Paint.Picture">
                  <p:embed/>
                  <p:pic>
                    <p:nvPicPr>
                      <p:cNvPr id="16"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759" y="4953000"/>
                        <a:ext cx="6619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5"/>
          <p:cNvSpPr txBox="1">
            <a:spLocks noChangeArrowheads="1"/>
          </p:cNvSpPr>
          <p:nvPr/>
        </p:nvSpPr>
        <p:spPr bwMode="auto">
          <a:xfrm>
            <a:off x="2350559" y="6172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X</a:t>
            </a:r>
            <a:r>
              <a:rPr lang="en-US" sz="2400" b="1" dirty="0">
                <a:latin typeface="Times New Roman" pitchFamily="18" charset="0"/>
              </a:rPr>
              <a:t>Y</a:t>
            </a:r>
          </a:p>
        </p:txBody>
      </p:sp>
      <p:sp>
        <p:nvSpPr>
          <p:cNvPr id="18" name="Text Box 16"/>
          <p:cNvSpPr txBox="1">
            <a:spLocks noChangeArrowheads="1"/>
          </p:cNvSpPr>
          <p:nvPr/>
        </p:nvSpPr>
        <p:spPr bwMode="auto">
          <a:xfrm>
            <a:off x="3923451" y="6163654"/>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X</a:t>
            </a:r>
            <a:r>
              <a:rPr lang="en-US" sz="2400" b="1" dirty="0">
                <a:latin typeface="Times New Roman" pitchFamily="18" charset="0"/>
              </a:rPr>
              <a:t>Y</a:t>
            </a:r>
          </a:p>
        </p:txBody>
      </p:sp>
      <p:sp>
        <p:nvSpPr>
          <p:cNvPr id="19" name="Text Box 17"/>
          <p:cNvSpPr txBox="1">
            <a:spLocks noChangeArrowheads="1"/>
          </p:cNvSpPr>
          <p:nvPr/>
        </p:nvSpPr>
        <p:spPr bwMode="auto">
          <a:xfrm>
            <a:off x="5474759" y="6172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X</a:t>
            </a:r>
            <a:r>
              <a:rPr lang="en-US" sz="2400" b="1" dirty="0">
                <a:latin typeface="Times New Roman" pitchFamily="18" charset="0"/>
              </a:rPr>
              <a:t>X</a:t>
            </a:r>
          </a:p>
        </p:txBody>
      </p:sp>
      <p:sp>
        <p:nvSpPr>
          <p:cNvPr id="20" name="Oval 19"/>
          <p:cNvSpPr/>
          <p:nvPr/>
        </p:nvSpPr>
        <p:spPr>
          <a:xfrm>
            <a:off x="2198159" y="6019800"/>
            <a:ext cx="914400" cy="762000"/>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232628" y="6011254"/>
            <a:ext cx="914400" cy="762000"/>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28600" y="5498507"/>
            <a:ext cx="1752600" cy="369332"/>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Male </a:t>
            </a:r>
          </a:p>
        </p:txBody>
      </p:sp>
      <p:sp>
        <p:nvSpPr>
          <p:cNvPr id="24" name="TextBox 23"/>
          <p:cNvSpPr txBox="1"/>
          <p:nvPr/>
        </p:nvSpPr>
        <p:spPr>
          <a:xfrm>
            <a:off x="6693959" y="5502068"/>
            <a:ext cx="1752600" cy="369332"/>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Female</a:t>
            </a:r>
          </a:p>
        </p:txBody>
      </p:sp>
      <p:cxnSp>
        <p:nvCxnSpPr>
          <p:cNvPr id="26" name="Straight Connector 25"/>
          <p:cNvCxnSpPr>
            <a:endCxn id="20" idx="1"/>
          </p:cNvCxnSpPr>
          <p:nvPr/>
        </p:nvCxnSpPr>
        <p:spPr>
          <a:xfrm>
            <a:off x="1981200" y="5879507"/>
            <a:ext cx="350870" cy="2518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105545" y="5879506"/>
            <a:ext cx="567227" cy="3688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33800" y="6019800"/>
            <a:ext cx="914400" cy="762000"/>
          </a:xfrm>
          <a:prstGeom prst="ellipse">
            <a:avLst/>
          </a:pr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6504254" y="3340332"/>
            <a:ext cx="2593676" cy="584775"/>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accent5">
                    <a:lumMod val="50000"/>
                  </a:schemeClr>
                </a:solidFill>
                <a:latin typeface="+mj-lt"/>
              </a:rPr>
              <a:t>Sex Chromosome Pair</a:t>
            </a:r>
          </a:p>
          <a:p>
            <a:r>
              <a:rPr lang="en-US" sz="1600" dirty="0">
                <a:solidFill>
                  <a:schemeClr val="accent5">
                    <a:lumMod val="50000"/>
                  </a:schemeClr>
                </a:solidFill>
                <a:latin typeface="+mj-lt"/>
              </a:rPr>
              <a:t>(one from each parent)</a:t>
            </a:r>
          </a:p>
        </p:txBody>
      </p:sp>
      <p:cxnSp>
        <p:nvCxnSpPr>
          <p:cNvPr id="34" name="Straight Connector 33"/>
          <p:cNvCxnSpPr>
            <a:endCxn id="31" idx="7"/>
          </p:cNvCxnSpPr>
          <p:nvPr/>
        </p:nvCxnSpPr>
        <p:spPr>
          <a:xfrm flipH="1">
            <a:off x="4514289" y="3924300"/>
            <a:ext cx="2267511" cy="220709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98625" y="2057400"/>
            <a:ext cx="838200" cy="381000"/>
          </a:xfrm>
          <a:prstGeom prst="rect">
            <a:avLst/>
          </a:prstGeom>
          <a:noFill/>
        </p:spPr>
        <p:txBody>
          <a:bodyPr wrap="square" rtlCol="0">
            <a:spAutoFit/>
          </a:bodyPr>
          <a:lstStyle/>
          <a:p>
            <a:r>
              <a:rPr lang="en-US" dirty="0">
                <a:latin typeface="Comic Sans MS" pitchFamily="66" charset="0"/>
              </a:rPr>
              <a:t>mom</a:t>
            </a:r>
          </a:p>
        </p:txBody>
      </p:sp>
      <p:sp>
        <p:nvSpPr>
          <p:cNvPr id="36" name="TextBox 35"/>
          <p:cNvSpPr txBox="1"/>
          <p:nvPr/>
        </p:nvSpPr>
        <p:spPr>
          <a:xfrm>
            <a:off x="5741459" y="2002564"/>
            <a:ext cx="838200" cy="381000"/>
          </a:xfrm>
          <a:prstGeom prst="rect">
            <a:avLst/>
          </a:prstGeom>
          <a:noFill/>
        </p:spPr>
        <p:txBody>
          <a:bodyPr wrap="square" rtlCol="0">
            <a:spAutoFit/>
          </a:bodyPr>
          <a:lstStyle/>
          <a:p>
            <a:r>
              <a:rPr lang="en-US" dirty="0">
                <a:latin typeface="Comic Sans MS" pitchFamily="66" charset="0"/>
              </a:rPr>
              <a:t>dad</a:t>
            </a:r>
          </a:p>
        </p:txBody>
      </p:sp>
    </p:spTree>
    <p:extLst>
      <p:ext uri="{BB962C8B-B14F-4D97-AF65-F5344CB8AC3E}">
        <p14:creationId xmlns:p14="http://schemas.microsoft.com/office/powerpoint/2010/main" val="28733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17" grpId="0"/>
      <p:bldP spid="18" grpId="0"/>
      <p:bldP spid="19" grpId="0"/>
      <p:bldP spid="20" grpId="0" animBg="1"/>
      <p:bldP spid="21" grpId="0" animBg="1"/>
      <p:bldP spid="23" grpId="0" animBg="1"/>
      <p:bldP spid="24" grpId="0" animBg="1"/>
      <p:bldP spid="31" grpId="0" animBg="1"/>
      <p:bldP spid="32"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228600" y="1600200"/>
            <a:ext cx="8610600" cy="4525963"/>
          </a:xfrm>
        </p:spPr>
        <p:txBody>
          <a:bodyPr>
            <a:normAutofit/>
          </a:bodyPr>
          <a:lstStyle/>
          <a:p>
            <a:r>
              <a:rPr lang="en-US" b="1" dirty="0">
                <a:effectLst>
                  <a:outerShdw blurRad="38100" dist="38100" dir="2700000" algn="tl">
                    <a:srgbClr val="000000">
                      <a:alpha val="43137"/>
                    </a:srgbClr>
                  </a:outerShdw>
                </a:effectLst>
              </a:rPr>
              <a:t>Inheritance</a:t>
            </a:r>
            <a:r>
              <a:rPr lang="en-US" dirty="0"/>
              <a:t> of DNA (one allele from each parent)</a:t>
            </a:r>
          </a:p>
        </p:txBody>
      </p:sp>
      <p:graphicFrame>
        <p:nvGraphicFramePr>
          <p:cNvPr id="6" name="Object 3"/>
          <p:cNvGraphicFramePr>
            <a:graphicFrameLocks noChangeAspect="1"/>
          </p:cNvGraphicFramePr>
          <p:nvPr>
            <p:extLst>
              <p:ext uri="{D42A27DB-BD31-4B8C-83A1-F6EECF244321}">
                <p14:modId xmlns:p14="http://schemas.microsoft.com/office/powerpoint/2010/main" val="3815033154"/>
              </p:ext>
            </p:extLst>
          </p:nvPr>
        </p:nvGraphicFramePr>
        <p:xfrm>
          <a:off x="5474759" y="2286000"/>
          <a:ext cx="1014413" cy="1981200"/>
        </p:xfrm>
        <a:graphic>
          <a:graphicData uri="http://schemas.openxmlformats.org/presentationml/2006/ole">
            <mc:AlternateContent xmlns:mc="http://schemas.openxmlformats.org/markup-compatibility/2006">
              <mc:Choice xmlns:v="urn:schemas-microsoft-com:vml" Requires="v">
                <p:oleObj name="Bitmap Image" r:id="rId2" imgW="1152381" imgH="2247619" progId="Paint.Picture">
                  <p:embed/>
                </p:oleObj>
              </mc:Choice>
              <mc:Fallback>
                <p:oleObj name="Bitmap Image" r:id="rId2" imgW="1152381" imgH="2247619"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759" y="2286000"/>
                        <a:ext cx="10144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086722804"/>
              </p:ext>
            </p:extLst>
          </p:nvPr>
        </p:nvGraphicFramePr>
        <p:xfrm>
          <a:off x="1969559" y="2286000"/>
          <a:ext cx="1169988" cy="1981200"/>
        </p:xfrm>
        <a:graphic>
          <a:graphicData uri="http://schemas.openxmlformats.org/presentationml/2006/ole">
            <mc:AlternateContent xmlns:mc="http://schemas.openxmlformats.org/markup-compatibility/2006">
              <mc:Choice xmlns:v="urn:schemas-microsoft-com:vml" Requires="v">
                <p:oleObj name="Bitmap Image" r:id="rId4" imgW="1333333" imgH="2257740" progId="Paint.Picture">
                  <p:embed/>
                </p:oleObj>
              </mc:Choice>
              <mc:Fallback>
                <p:oleObj name="Bitmap Image" r:id="rId4" imgW="1333333" imgH="225774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559" y="2286000"/>
                        <a:ext cx="11699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5"/>
          <p:cNvSpPr txBox="1">
            <a:spLocks noChangeArrowheads="1"/>
          </p:cNvSpPr>
          <p:nvPr/>
        </p:nvSpPr>
        <p:spPr bwMode="auto">
          <a:xfrm>
            <a:off x="2198159" y="4191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7,8</a:t>
            </a:r>
          </a:p>
        </p:txBody>
      </p:sp>
      <p:sp>
        <p:nvSpPr>
          <p:cNvPr id="9" name="Text Box 6"/>
          <p:cNvSpPr txBox="1">
            <a:spLocks noChangeArrowheads="1"/>
          </p:cNvSpPr>
          <p:nvPr/>
        </p:nvSpPr>
        <p:spPr bwMode="auto">
          <a:xfrm>
            <a:off x="5627159" y="4191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latin typeface="Times New Roman" pitchFamily="18" charset="0"/>
              </a:rPr>
              <a:t>8,9</a:t>
            </a:r>
          </a:p>
        </p:txBody>
      </p:sp>
      <p:sp>
        <p:nvSpPr>
          <p:cNvPr id="10" name="Line 8"/>
          <p:cNvSpPr>
            <a:spLocks noChangeShapeType="1"/>
          </p:cNvSpPr>
          <p:nvPr/>
        </p:nvSpPr>
        <p:spPr bwMode="auto">
          <a:xfrm>
            <a:off x="3264959" y="2971800"/>
            <a:ext cx="1981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1" name="Line 9"/>
          <p:cNvSpPr>
            <a:spLocks noChangeShapeType="1"/>
          </p:cNvSpPr>
          <p:nvPr/>
        </p:nvSpPr>
        <p:spPr bwMode="auto">
          <a:xfrm flipH="1">
            <a:off x="2731559" y="2971800"/>
            <a:ext cx="1524000" cy="1905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2" name="Line 10"/>
          <p:cNvSpPr>
            <a:spLocks noChangeShapeType="1"/>
          </p:cNvSpPr>
          <p:nvPr/>
        </p:nvSpPr>
        <p:spPr bwMode="auto">
          <a:xfrm>
            <a:off x="4255559" y="2971800"/>
            <a:ext cx="0" cy="1905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 name="Line 11"/>
          <p:cNvSpPr>
            <a:spLocks noChangeShapeType="1"/>
          </p:cNvSpPr>
          <p:nvPr/>
        </p:nvSpPr>
        <p:spPr bwMode="auto">
          <a:xfrm>
            <a:off x="4255559" y="2971800"/>
            <a:ext cx="1447800" cy="18288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graphicFrame>
        <p:nvGraphicFramePr>
          <p:cNvPr id="14" name="Object 12"/>
          <p:cNvGraphicFramePr>
            <a:graphicFrameLocks noChangeAspect="1"/>
          </p:cNvGraphicFramePr>
          <p:nvPr>
            <p:extLst>
              <p:ext uri="{D42A27DB-BD31-4B8C-83A1-F6EECF244321}">
                <p14:modId xmlns:p14="http://schemas.microsoft.com/office/powerpoint/2010/main" val="1920188034"/>
              </p:ext>
            </p:extLst>
          </p:nvPr>
        </p:nvGraphicFramePr>
        <p:xfrm>
          <a:off x="5395384" y="4953000"/>
          <a:ext cx="765175" cy="1295400"/>
        </p:xfrm>
        <a:graphic>
          <a:graphicData uri="http://schemas.openxmlformats.org/presentationml/2006/ole">
            <mc:AlternateContent xmlns:mc="http://schemas.openxmlformats.org/markup-compatibility/2006">
              <mc:Choice xmlns:v="urn:schemas-microsoft-com:vml" Requires="v">
                <p:oleObj name="Bitmap Image" r:id="rId6" imgW="1333333" imgH="2257740" progId="Paint.Picture">
                  <p:embed/>
                </p:oleObj>
              </mc:Choice>
              <mc:Fallback>
                <p:oleObj name="Bitmap Image" r:id="rId6" imgW="1333333" imgH="225774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384" y="4953000"/>
                        <a:ext cx="765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1097741266"/>
              </p:ext>
            </p:extLst>
          </p:nvPr>
        </p:nvGraphicFramePr>
        <p:xfrm>
          <a:off x="2350559" y="4953000"/>
          <a:ext cx="661988" cy="1295400"/>
        </p:xfrm>
        <a:graphic>
          <a:graphicData uri="http://schemas.openxmlformats.org/presentationml/2006/ole">
            <mc:AlternateContent xmlns:mc="http://schemas.openxmlformats.org/markup-compatibility/2006">
              <mc:Choice xmlns:v="urn:schemas-microsoft-com:vml" Requires="v">
                <p:oleObj name="Bitmap Image" r:id="rId7" imgW="1152381" imgH="2247619" progId="Paint.Picture">
                  <p:embed/>
                </p:oleObj>
              </mc:Choice>
              <mc:Fallback>
                <p:oleObj name="Bitmap Image" r:id="rId7" imgW="1152381" imgH="2247619"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559" y="4953000"/>
                        <a:ext cx="6619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4"/>
          <p:cNvGraphicFramePr>
            <a:graphicFrameLocks noChangeAspect="1"/>
          </p:cNvGraphicFramePr>
          <p:nvPr>
            <p:extLst>
              <p:ext uri="{D42A27DB-BD31-4B8C-83A1-F6EECF244321}">
                <p14:modId xmlns:p14="http://schemas.microsoft.com/office/powerpoint/2010/main" val="1012205832"/>
              </p:ext>
            </p:extLst>
          </p:nvPr>
        </p:nvGraphicFramePr>
        <p:xfrm>
          <a:off x="3950759" y="4953000"/>
          <a:ext cx="661988" cy="1295400"/>
        </p:xfrm>
        <a:graphic>
          <a:graphicData uri="http://schemas.openxmlformats.org/presentationml/2006/ole">
            <mc:AlternateContent xmlns:mc="http://schemas.openxmlformats.org/markup-compatibility/2006">
              <mc:Choice xmlns:v="urn:schemas-microsoft-com:vml" Requires="v">
                <p:oleObj name="Bitmap Image" r:id="rId8" imgW="1152381" imgH="2247619" progId="Paint.Picture">
                  <p:embed/>
                </p:oleObj>
              </mc:Choice>
              <mc:Fallback>
                <p:oleObj name="Bitmap Image" r:id="rId8" imgW="1152381" imgH="2247619"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759" y="4953000"/>
                        <a:ext cx="6619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5"/>
          <p:cNvSpPr txBox="1">
            <a:spLocks noChangeArrowheads="1"/>
          </p:cNvSpPr>
          <p:nvPr/>
        </p:nvSpPr>
        <p:spPr bwMode="auto">
          <a:xfrm>
            <a:off x="2350559" y="6172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7,</a:t>
            </a:r>
            <a:r>
              <a:rPr lang="en-US" sz="2400" b="1" dirty="0">
                <a:latin typeface="Times New Roman" pitchFamily="18" charset="0"/>
              </a:rPr>
              <a:t>8</a:t>
            </a:r>
          </a:p>
        </p:txBody>
      </p:sp>
      <p:sp>
        <p:nvSpPr>
          <p:cNvPr id="18" name="Text Box 16"/>
          <p:cNvSpPr txBox="1">
            <a:spLocks noChangeArrowheads="1"/>
          </p:cNvSpPr>
          <p:nvPr/>
        </p:nvSpPr>
        <p:spPr bwMode="auto">
          <a:xfrm>
            <a:off x="3923451" y="6163654"/>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7,</a:t>
            </a:r>
            <a:r>
              <a:rPr lang="en-US" sz="2400" b="1" dirty="0">
                <a:latin typeface="Times New Roman" pitchFamily="18" charset="0"/>
              </a:rPr>
              <a:t>9</a:t>
            </a:r>
          </a:p>
        </p:txBody>
      </p:sp>
      <p:sp>
        <p:nvSpPr>
          <p:cNvPr id="19" name="Text Box 17"/>
          <p:cNvSpPr txBox="1">
            <a:spLocks noChangeArrowheads="1"/>
          </p:cNvSpPr>
          <p:nvPr/>
        </p:nvSpPr>
        <p:spPr bwMode="auto">
          <a:xfrm>
            <a:off x="5474759" y="6172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a:solidFill>
                  <a:schemeClr val="hlink"/>
                </a:solidFill>
                <a:latin typeface="Times New Roman" pitchFamily="18" charset="0"/>
              </a:rPr>
              <a:t>8,</a:t>
            </a:r>
            <a:r>
              <a:rPr lang="en-US" sz="2400" b="1" dirty="0">
                <a:latin typeface="Times New Roman" pitchFamily="18" charset="0"/>
              </a:rPr>
              <a:t>8</a:t>
            </a:r>
          </a:p>
        </p:txBody>
      </p:sp>
      <p:sp>
        <p:nvSpPr>
          <p:cNvPr id="20" name="Oval 19"/>
          <p:cNvSpPr/>
          <p:nvPr/>
        </p:nvSpPr>
        <p:spPr>
          <a:xfrm>
            <a:off x="2198159" y="6019800"/>
            <a:ext cx="914400" cy="762000"/>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232628" y="6011254"/>
            <a:ext cx="914400" cy="762000"/>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28600" y="5498507"/>
            <a:ext cx="1752600" cy="646331"/>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Heterozygous</a:t>
            </a:r>
          </a:p>
          <a:p>
            <a:pPr algn="ctr"/>
            <a:r>
              <a:rPr lang="en-US" dirty="0">
                <a:solidFill>
                  <a:srgbClr val="FF0000"/>
                </a:solidFill>
                <a:latin typeface="+mj-lt"/>
              </a:rPr>
              <a:t>genotype</a:t>
            </a:r>
          </a:p>
        </p:txBody>
      </p:sp>
      <p:sp>
        <p:nvSpPr>
          <p:cNvPr id="24" name="TextBox 23"/>
          <p:cNvSpPr txBox="1"/>
          <p:nvPr/>
        </p:nvSpPr>
        <p:spPr>
          <a:xfrm>
            <a:off x="6693959" y="5502068"/>
            <a:ext cx="1752600" cy="646331"/>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Homozygous genotype</a:t>
            </a:r>
          </a:p>
        </p:txBody>
      </p:sp>
      <p:cxnSp>
        <p:nvCxnSpPr>
          <p:cNvPr id="26" name="Straight Connector 25"/>
          <p:cNvCxnSpPr>
            <a:endCxn id="20" idx="1"/>
          </p:cNvCxnSpPr>
          <p:nvPr/>
        </p:nvCxnSpPr>
        <p:spPr>
          <a:xfrm>
            <a:off x="1981200" y="5879507"/>
            <a:ext cx="350870" cy="2518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105545" y="5879506"/>
            <a:ext cx="567227" cy="3688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33800" y="6019800"/>
            <a:ext cx="914400" cy="762000"/>
          </a:xfrm>
          <a:prstGeom prst="ellipse">
            <a:avLst/>
          </a:pr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6560439" y="3084715"/>
            <a:ext cx="2565410" cy="830997"/>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accent5">
                    <a:lumMod val="50000"/>
                  </a:schemeClr>
                </a:solidFill>
                <a:latin typeface="+mj-lt"/>
              </a:rPr>
              <a:t>Autosomes</a:t>
            </a:r>
          </a:p>
          <a:p>
            <a:pPr algn="ctr"/>
            <a:r>
              <a:rPr lang="en-US" sz="1600" dirty="0">
                <a:solidFill>
                  <a:schemeClr val="accent5">
                    <a:lumMod val="50000"/>
                  </a:schemeClr>
                </a:solidFill>
                <a:latin typeface="+mj-lt"/>
              </a:rPr>
              <a:t>Two </a:t>
            </a:r>
            <a:r>
              <a:rPr lang="en-US" sz="1600" dirty="0">
                <a:solidFill>
                  <a:schemeClr val="accent5">
                    <a:lumMod val="50000"/>
                  </a:schemeClr>
                </a:solidFill>
                <a:effectLst>
                  <a:outerShdw blurRad="38100" dist="38100" dir="2700000" algn="tl">
                    <a:srgbClr val="000000">
                      <a:alpha val="43137"/>
                    </a:srgbClr>
                  </a:outerShdw>
                </a:effectLst>
                <a:latin typeface="+mj-lt"/>
              </a:rPr>
              <a:t>alleles</a:t>
            </a:r>
            <a:r>
              <a:rPr lang="en-US" sz="1600" dirty="0">
                <a:solidFill>
                  <a:schemeClr val="accent5">
                    <a:lumMod val="50000"/>
                  </a:schemeClr>
                </a:solidFill>
                <a:latin typeface="+mj-lt"/>
              </a:rPr>
              <a:t> per </a:t>
            </a:r>
            <a:r>
              <a:rPr lang="en-US" sz="1600" dirty="0">
                <a:solidFill>
                  <a:schemeClr val="accent5">
                    <a:lumMod val="50000"/>
                  </a:schemeClr>
                </a:solidFill>
                <a:effectLst>
                  <a:outerShdw blurRad="38100" dist="38100" dir="2700000" algn="tl">
                    <a:srgbClr val="000000">
                      <a:alpha val="43137"/>
                    </a:srgbClr>
                  </a:outerShdw>
                </a:effectLst>
                <a:latin typeface="+mj-lt"/>
              </a:rPr>
              <a:t>locus</a:t>
            </a:r>
          </a:p>
          <a:p>
            <a:pPr algn="ctr"/>
            <a:r>
              <a:rPr lang="en-US" sz="1600" dirty="0">
                <a:solidFill>
                  <a:schemeClr val="accent5">
                    <a:lumMod val="50000"/>
                  </a:schemeClr>
                </a:solidFill>
                <a:latin typeface="+mj-lt"/>
              </a:rPr>
              <a:t>(one from each parent)</a:t>
            </a:r>
          </a:p>
        </p:txBody>
      </p:sp>
      <p:cxnSp>
        <p:nvCxnSpPr>
          <p:cNvPr id="34" name="Straight Connector 33"/>
          <p:cNvCxnSpPr>
            <a:endCxn id="31" idx="7"/>
          </p:cNvCxnSpPr>
          <p:nvPr/>
        </p:nvCxnSpPr>
        <p:spPr>
          <a:xfrm flipH="1">
            <a:off x="4514289" y="3924300"/>
            <a:ext cx="2267511" cy="220709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98625" y="2057400"/>
            <a:ext cx="838200" cy="381000"/>
          </a:xfrm>
          <a:prstGeom prst="rect">
            <a:avLst/>
          </a:prstGeom>
          <a:noFill/>
        </p:spPr>
        <p:txBody>
          <a:bodyPr wrap="square" rtlCol="0">
            <a:spAutoFit/>
          </a:bodyPr>
          <a:lstStyle/>
          <a:p>
            <a:r>
              <a:rPr lang="en-US" dirty="0">
                <a:latin typeface="Comic Sans MS" pitchFamily="66" charset="0"/>
              </a:rPr>
              <a:t>mom</a:t>
            </a:r>
          </a:p>
        </p:txBody>
      </p:sp>
      <p:sp>
        <p:nvSpPr>
          <p:cNvPr id="36" name="TextBox 35"/>
          <p:cNvSpPr txBox="1"/>
          <p:nvPr/>
        </p:nvSpPr>
        <p:spPr>
          <a:xfrm>
            <a:off x="5741459" y="2002564"/>
            <a:ext cx="838200" cy="381000"/>
          </a:xfrm>
          <a:prstGeom prst="rect">
            <a:avLst/>
          </a:prstGeom>
          <a:noFill/>
        </p:spPr>
        <p:txBody>
          <a:bodyPr wrap="square" rtlCol="0">
            <a:spAutoFit/>
          </a:bodyPr>
          <a:lstStyle/>
          <a:p>
            <a:r>
              <a:rPr lang="en-US" dirty="0">
                <a:latin typeface="Comic Sans MS" pitchFamily="66" charset="0"/>
              </a:rPr>
              <a:t>dad</a:t>
            </a:r>
          </a:p>
        </p:txBody>
      </p:sp>
    </p:spTree>
    <p:extLst>
      <p:ext uri="{BB962C8B-B14F-4D97-AF65-F5344CB8AC3E}">
        <p14:creationId xmlns:p14="http://schemas.microsoft.com/office/powerpoint/2010/main" val="36535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17" grpId="0"/>
      <p:bldP spid="18" grpId="0"/>
      <p:bldP spid="19" grpId="0"/>
      <p:bldP spid="20" grpId="0" animBg="1"/>
      <p:bldP spid="21" grpId="0" animBg="1"/>
      <p:bldP spid="23" grpId="0" animBg="1"/>
      <p:bldP spid="24" grpId="0" animBg="1"/>
      <p:bldP spid="31" grpId="0" animBg="1"/>
      <p:bldP spid="32" grpId="0" animBg="1"/>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How is the DNA profile developed?</a:t>
            </a:r>
          </a:p>
          <a:p>
            <a:pPr marL="400050" lvl="1" indent="0">
              <a:buNone/>
            </a:pPr>
            <a:endParaRPr lang="en-US" dirty="0"/>
          </a:p>
          <a:p>
            <a:pPr lvl="1"/>
            <a:r>
              <a:rPr lang="en-US" dirty="0"/>
              <a:t>DNA is </a:t>
            </a:r>
            <a:r>
              <a:rPr lang="en-US" dirty="0">
                <a:effectLst>
                  <a:outerShdw blurRad="38100" dist="38100" dir="2700000" algn="tl">
                    <a:srgbClr val="000000">
                      <a:alpha val="43137"/>
                    </a:srgbClr>
                  </a:outerShdw>
                </a:effectLst>
              </a:rPr>
              <a:t>extracted</a:t>
            </a:r>
            <a:r>
              <a:rPr lang="en-US" dirty="0"/>
              <a:t> from the biological material</a:t>
            </a:r>
          </a:p>
          <a:p>
            <a:pPr lvl="1"/>
            <a:r>
              <a:rPr lang="en-US" dirty="0"/>
              <a:t>DNA is </a:t>
            </a:r>
            <a:r>
              <a:rPr lang="en-US" dirty="0">
                <a:effectLst>
                  <a:outerShdw blurRad="38100" dist="38100" dir="2700000" algn="tl">
                    <a:srgbClr val="000000">
                      <a:alpha val="43137"/>
                    </a:srgbClr>
                  </a:outerShdw>
                </a:effectLst>
              </a:rPr>
              <a:t>quantified</a:t>
            </a:r>
            <a:r>
              <a:rPr lang="en-US" dirty="0"/>
              <a:t> to determine if sufficient material present</a:t>
            </a:r>
          </a:p>
          <a:p>
            <a:pPr lvl="1"/>
            <a:r>
              <a:rPr lang="en-US" dirty="0"/>
              <a:t>DNA is </a:t>
            </a:r>
            <a:r>
              <a:rPr lang="en-US" dirty="0">
                <a:effectLst>
                  <a:outerShdw blurRad="38100" dist="38100" dir="2700000" algn="tl">
                    <a:srgbClr val="000000">
                      <a:alpha val="43137"/>
                    </a:srgbClr>
                  </a:outerShdw>
                </a:effectLst>
              </a:rPr>
              <a:t>amplified</a:t>
            </a:r>
            <a:r>
              <a:rPr lang="en-US" dirty="0"/>
              <a:t> at multiple loci using polymerase chain reaction (PCR)</a:t>
            </a:r>
          </a:p>
          <a:p>
            <a:pPr lvl="1"/>
            <a:r>
              <a:rPr lang="en-US" dirty="0"/>
              <a:t>DNA is </a:t>
            </a:r>
            <a:r>
              <a:rPr lang="en-US" dirty="0">
                <a:effectLst>
                  <a:outerShdw blurRad="38100" dist="38100" dir="2700000" algn="tl">
                    <a:srgbClr val="000000">
                      <a:alpha val="43137"/>
                    </a:srgbClr>
                  </a:outerShdw>
                </a:effectLst>
              </a:rPr>
              <a:t>separated </a:t>
            </a:r>
            <a:r>
              <a:rPr lang="en-US" dirty="0"/>
              <a:t>by size using electrophoresis on a genetic analyzer</a:t>
            </a:r>
          </a:p>
          <a:p>
            <a:pPr marL="457200" lvl="1" indent="0">
              <a:buNone/>
            </a:pPr>
            <a:endParaRPr lang="en-US"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1400"/>
            <a:ext cx="4114800" cy="298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3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What does a </a:t>
            </a:r>
            <a:r>
              <a:rPr lang="en-US" b="1" dirty="0">
                <a:effectLst>
                  <a:outerShdw blurRad="38100" dist="38100" dir="2700000" algn="tl">
                    <a:srgbClr val="000000">
                      <a:alpha val="43137"/>
                    </a:srgbClr>
                  </a:outerShdw>
                </a:effectLst>
              </a:rPr>
              <a:t>genetic profile </a:t>
            </a:r>
            <a:r>
              <a:rPr lang="en-US" dirty="0"/>
              <a:t>look like?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Oval 3">
            <a:extLst>
              <a:ext uri="{FF2B5EF4-FFF2-40B4-BE49-F238E27FC236}">
                <a16:creationId xmlns:a16="http://schemas.microsoft.com/office/drawing/2014/main" id="{C4BE0723-333C-38F2-3EB5-F7059595F4F8}"/>
              </a:ext>
            </a:extLst>
          </p:cNvPr>
          <p:cNvSpPr/>
          <p:nvPr/>
        </p:nvSpPr>
        <p:spPr>
          <a:xfrm>
            <a:off x="4307476" y="2895600"/>
            <a:ext cx="2626723" cy="1066800"/>
          </a:xfrm>
          <a:prstGeom prst="ellipse">
            <a:avLst/>
          </a:prstGeom>
          <a:solidFill>
            <a:srgbClr val="FFFF00">
              <a:alpha val="1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3A0A71-418A-C5F0-FF07-342313826130}"/>
              </a:ext>
            </a:extLst>
          </p:cNvPr>
          <p:cNvSpPr txBox="1"/>
          <p:nvPr/>
        </p:nvSpPr>
        <p:spPr>
          <a:xfrm>
            <a:off x="6674892" y="4146647"/>
            <a:ext cx="1981201" cy="584775"/>
          </a:xfrm>
          <a:prstGeom prst="rect">
            <a:avLst/>
          </a:prstGeom>
          <a:solidFill>
            <a:srgbClr val="FFFF00"/>
          </a:solidFill>
          <a:ln w="15875">
            <a:solidFill>
              <a:srgbClr val="FF0000"/>
            </a:solidFill>
          </a:ln>
        </p:spPr>
        <p:txBody>
          <a:bodyPr wrap="square" rtlCol="0">
            <a:spAutoFit/>
          </a:bodyPr>
          <a:lstStyle/>
          <a:p>
            <a:r>
              <a:rPr lang="en-US" sz="1600" dirty="0">
                <a:latin typeface="+mj-lt"/>
              </a:rPr>
              <a:t>Locus D18S51</a:t>
            </a:r>
          </a:p>
          <a:p>
            <a:r>
              <a:rPr lang="en-US" sz="1600" dirty="0">
                <a:latin typeface="+mj-lt"/>
              </a:rPr>
              <a:t>Genotype [16,18]</a:t>
            </a:r>
          </a:p>
        </p:txBody>
      </p:sp>
      <p:cxnSp>
        <p:nvCxnSpPr>
          <p:cNvPr id="9" name="Straight Connector 8">
            <a:extLst>
              <a:ext uri="{FF2B5EF4-FFF2-40B4-BE49-F238E27FC236}">
                <a16:creationId xmlns:a16="http://schemas.microsoft.com/office/drawing/2014/main" id="{1264F802-9AAF-5B84-9581-AB4AD059D983}"/>
              </a:ext>
            </a:extLst>
          </p:cNvPr>
          <p:cNvCxnSpPr>
            <a:stCxn id="4" idx="5"/>
          </p:cNvCxnSpPr>
          <p:nvPr/>
        </p:nvCxnSpPr>
        <p:spPr>
          <a:xfrm>
            <a:off x="6549524" y="3806171"/>
            <a:ext cx="994276" cy="3404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6462AE-B2FA-46E8-B34A-C24E4D9BD4FF}"/>
              </a:ext>
            </a:extLst>
          </p:cNvPr>
          <p:cNvSpPr txBox="1"/>
          <p:nvPr/>
        </p:nvSpPr>
        <p:spPr>
          <a:xfrm>
            <a:off x="3240676" y="6400800"/>
            <a:ext cx="2321924" cy="400110"/>
          </a:xfrm>
          <a:prstGeom prst="rect">
            <a:avLst/>
          </a:prstGeom>
          <a:noFill/>
        </p:spPr>
        <p:txBody>
          <a:bodyPr wrap="square" rtlCol="0">
            <a:spAutoFit/>
          </a:bodyPr>
          <a:lstStyle/>
          <a:p>
            <a:r>
              <a:rPr lang="en-US" sz="2000" dirty="0">
                <a:highlight>
                  <a:srgbClr val="FFFF00"/>
                </a:highlight>
              </a:rPr>
              <a:t>Electropherogram</a:t>
            </a:r>
          </a:p>
        </p:txBody>
      </p:sp>
    </p:spTree>
    <p:extLst>
      <p:ext uri="{BB962C8B-B14F-4D97-AF65-F5344CB8AC3E}">
        <p14:creationId xmlns:p14="http://schemas.microsoft.com/office/powerpoint/2010/main" val="2410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What does a </a:t>
            </a:r>
            <a:r>
              <a:rPr lang="en-US" b="1" dirty="0">
                <a:effectLst>
                  <a:outerShdw blurRad="38100" dist="38100" dir="2700000" algn="tl">
                    <a:srgbClr val="000000">
                      <a:alpha val="43137"/>
                    </a:srgbClr>
                  </a:outerShdw>
                </a:effectLst>
              </a:rPr>
              <a:t>genetic profile </a:t>
            </a:r>
            <a:r>
              <a:rPr lang="en-US" dirty="0"/>
              <a:t>look like?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Oval 3">
            <a:extLst>
              <a:ext uri="{FF2B5EF4-FFF2-40B4-BE49-F238E27FC236}">
                <a16:creationId xmlns:a16="http://schemas.microsoft.com/office/drawing/2014/main" id="{C4BE0723-333C-38F2-3EB5-F7059595F4F8}"/>
              </a:ext>
            </a:extLst>
          </p:cNvPr>
          <p:cNvSpPr/>
          <p:nvPr/>
        </p:nvSpPr>
        <p:spPr>
          <a:xfrm>
            <a:off x="3648075" y="2133600"/>
            <a:ext cx="1444579" cy="1066800"/>
          </a:xfrm>
          <a:prstGeom prst="ellipse">
            <a:avLst/>
          </a:prstGeom>
          <a:solidFill>
            <a:srgbClr val="FFFF00">
              <a:alpha val="1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3A0A71-418A-C5F0-FF07-342313826130}"/>
              </a:ext>
            </a:extLst>
          </p:cNvPr>
          <p:cNvSpPr txBox="1"/>
          <p:nvPr/>
        </p:nvSpPr>
        <p:spPr>
          <a:xfrm>
            <a:off x="6674892" y="4146647"/>
            <a:ext cx="1981201" cy="584775"/>
          </a:xfrm>
          <a:prstGeom prst="rect">
            <a:avLst/>
          </a:prstGeom>
          <a:solidFill>
            <a:srgbClr val="FFFF00"/>
          </a:solidFill>
          <a:ln w="15875">
            <a:solidFill>
              <a:srgbClr val="FF0000"/>
            </a:solidFill>
          </a:ln>
        </p:spPr>
        <p:txBody>
          <a:bodyPr wrap="square" rtlCol="0">
            <a:spAutoFit/>
          </a:bodyPr>
          <a:lstStyle/>
          <a:p>
            <a:r>
              <a:rPr lang="en-US" sz="1600" dirty="0">
                <a:latin typeface="+mj-lt"/>
              </a:rPr>
              <a:t>Locus D16S539</a:t>
            </a:r>
          </a:p>
          <a:p>
            <a:r>
              <a:rPr lang="en-US" sz="1600" dirty="0">
                <a:latin typeface="+mj-lt"/>
              </a:rPr>
              <a:t>Genotype [12,12]</a:t>
            </a:r>
          </a:p>
        </p:txBody>
      </p:sp>
      <p:cxnSp>
        <p:nvCxnSpPr>
          <p:cNvPr id="9" name="Straight Connector 8">
            <a:extLst>
              <a:ext uri="{FF2B5EF4-FFF2-40B4-BE49-F238E27FC236}">
                <a16:creationId xmlns:a16="http://schemas.microsoft.com/office/drawing/2014/main" id="{1264F802-9AAF-5B84-9581-AB4AD059D983}"/>
              </a:ext>
            </a:extLst>
          </p:cNvPr>
          <p:cNvCxnSpPr>
            <a:cxnSpLocks/>
            <a:stCxn id="4" idx="5"/>
          </p:cNvCxnSpPr>
          <p:nvPr/>
        </p:nvCxnSpPr>
        <p:spPr>
          <a:xfrm>
            <a:off x="4881100" y="3044171"/>
            <a:ext cx="1793792" cy="11024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65B87D-CA23-7F51-B8E4-C3C65CDBA110}"/>
              </a:ext>
            </a:extLst>
          </p:cNvPr>
          <p:cNvSpPr txBox="1"/>
          <p:nvPr/>
        </p:nvSpPr>
        <p:spPr>
          <a:xfrm>
            <a:off x="3240676" y="6400800"/>
            <a:ext cx="2321924" cy="400110"/>
          </a:xfrm>
          <a:prstGeom prst="rect">
            <a:avLst/>
          </a:prstGeom>
          <a:noFill/>
        </p:spPr>
        <p:txBody>
          <a:bodyPr wrap="square" rtlCol="0">
            <a:spAutoFit/>
          </a:bodyPr>
          <a:lstStyle/>
          <a:p>
            <a:r>
              <a:rPr lang="en-US" sz="2000" dirty="0">
                <a:highlight>
                  <a:srgbClr val="FFFF00"/>
                </a:highlight>
              </a:rPr>
              <a:t>Electropherogram</a:t>
            </a:r>
          </a:p>
        </p:txBody>
      </p:sp>
    </p:spTree>
    <p:extLst>
      <p:ext uri="{BB962C8B-B14F-4D97-AF65-F5344CB8AC3E}">
        <p14:creationId xmlns:p14="http://schemas.microsoft.com/office/powerpoint/2010/main" val="6624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What does a </a:t>
            </a:r>
            <a:r>
              <a:rPr lang="en-US" b="1" dirty="0">
                <a:effectLst>
                  <a:outerShdw blurRad="38100" dist="38100" dir="2700000" algn="tl">
                    <a:srgbClr val="000000">
                      <a:alpha val="43137"/>
                    </a:srgbClr>
                  </a:outerShdw>
                </a:effectLst>
              </a:rPr>
              <a:t>genetic profile </a:t>
            </a:r>
            <a:r>
              <a:rPr lang="en-US" dirty="0"/>
              <a:t>look like?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Oval 3">
            <a:extLst>
              <a:ext uri="{FF2B5EF4-FFF2-40B4-BE49-F238E27FC236}">
                <a16:creationId xmlns:a16="http://schemas.microsoft.com/office/drawing/2014/main" id="{C4BE0723-333C-38F2-3EB5-F7059595F4F8}"/>
              </a:ext>
            </a:extLst>
          </p:cNvPr>
          <p:cNvSpPr/>
          <p:nvPr/>
        </p:nvSpPr>
        <p:spPr>
          <a:xfrm>
            <a:off x="914400" y="3276600"/>
            <a:ext cx="609600" cy="609600"/>
          </a:xfrm>
          <a:prstGeom prst="ellipse">
            <a:avLst/>
          </a:prstGeom>
          <a:solidFill>
            <a:srgbClr val="FFFF00">
              <a:alpha val="1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264F802-9AAF-5B84-9581-AB4AD059D983}"/>
              </a:ext>
            </a:extLst>
          </p:cNvPr>
          <p:cNvCxnSpPr>
            <a:cxnSpLocks/>
            <a:stCxn id="4" idx="5"/>
            <a:endCxn id="10" idx="1"/>
          </p:cNvCxnSpPr>
          <p:nvPr/>
        </p:nvCxnSpPr>
        <p:spPr>
          <a:xfrm>
            <a:off x="1434726" y="3796926"/>
            <a:ext cx="1994274" cy="6102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65B87D-CA23-7F51-B8E4-C3C65CDBA110}"/>
              </a:ext>
            </a:extLst>
          </p:cNvPr>
          <p:cNvSpPr txBox="1"/>
          <p:nvPr/>
        </p:nvSpPr>
        <p:spPr>
          <a:xfrm>
            <a:off x="3240676" y="6400800"/>
            <a:ext cx="2321924" cy="400110"/>
          </a:xfrm>
          <a:prstGeom prst="rect">
            <a:avLst/>
          </a:prstGeom>
          <a:noFill/>
        </p:spPr>
        <p:txBody>
          <a:bodyPr wrap="square" rtlCol="0">
            <a:spAutoFit/>
          </a:bodyPr>
          <a:lstStyle/>
          <a:p>
            <a:r>
              <a:rPr lang="en-US" sz="2000" dirty="0">
                <a:highlight>
                  <a:srgbClr val="FFFF00"/>
                </a:highlight>
              </a:rPr>
              <a:t>Electropherogram</a:t>
            </a:r>
          </a:p>
        </p:txBody>
      </p:sp>
      <p:sp>
        <p:nvSpPr>
          <p:cNvPr id="10" name="TextBox 9">
            <a:extLst>
              <a:ext uri="{FF2B5EF4-FFF2-40B4-BE49-F238E27FC236}">
                <a16:creationId xmlns:a16="http://schemas.microsoft.com/office/drawing/2014/main" id="{0D3F4749-8530-8699-A599-8ABB34D564E3}"/>
              </a:ext>
            </a:extLst>
          </p:cNvPr>
          <p:cNvSpPr txBox="1"/>
          <p:nvPr/>
        </p:nvSpPr>
        <p:spPr>
          <a:xfrm>
            <a:off x="3429000" y="4114800"/>
            <a:ext cx="2164308" cy="584775"/>
          </a:xfrm>
          <a:prstGeom prst="rect">
            <a:avLst/>
          </a:prstGeom>
          <a:solidFill>
            <a:srgbClr val="FFFF00"/>
          </a:solidFill>
          <a:ln w="15875">
            <a:solidFill>
              <a:srgbClr val="FF0000"/>
            </a:solidFill>
          </a:ln>
        </p:spPr>
        <p:txBody>
          <a:bodyPr wrap="square" rtlCol="0">
            <a:spAutoFit/>
          </a:bodyPr>
          <a:lstStyle/>
          <a:p>
            <a:r>
              <a:rPr lang="en-US" sz="1600" dirty="0">
                <a:latin typeface="+mj-lt"/>
              </a:rPr>
              <a:t>Locus Amelogenin</a:t>
            </a:r>
          </a:p>
          <a:p>
            <a:r>
              <a:rPr lang="en-US" sz="1600" dirty="0">
                <a:latin typeface="+mj-lt"/>
              </a:rPr>
              <a:t>Genotype [XY]</a:t>
            </a:r>
          </a:p>
        </p:txBody>
      </p:sp>
    </p:spTree>
    <p:extLst>
      <p:ext uri="{BB962C8B-B14F-4D97-AF65-F5344CB8AC3E}">
        <p14:creationId xmlns:p14="http://schemas.microsoft.com/office/powerpoint/2010/main" val="32080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The goal of the presentation will be to introduce:</a:t>
            </a:r>
          </a:p>
          <a:p>
            <a:pPr marL="0" indent="0">
              <a:buNone/>
            </a:pPr>
            <a:endParaRPr lang="en-US" dirty="0"/>
          </a:p>
          <a:p>
            <a:pPr marL="457200" indent="-457200">
              <a:buAutoNum type="arabicParenR"/>
            </a:pPr>
            <a:r>
              <a:rPr lang="en-US" dirty="0"/>
              <a:t>What is DNA, where does DNA come from and what makes each of us unique</a:t>
            </a:r>
          </a:p>
          <a:p>
            <a:pPr marL="457200" indent="-457200">
              <a:buAutoNum type="arabicParenR"/>
            </a:pPr>
            <a:r>
              <a:rPr lang="en-US" dirty="0"/>
              <a:t>What is forensic DNA analysis</a:t>
            </a:r>
          </a:p>
          <a:p>
            <a:pPr marL="457200" indent="-457200">
              <a:buAutoNum type="arabicParenR"/>
            </a:pPr>
            <a:r>
              <a:rPr lang="en-US" dirty="0"/>
              <a:t>How is a genetic profile developed and what does it look like</a:t>
            </a:r>
          </a:p>
          <a:p>
            <a:pPr marL="457200" indent="-457200">
              <a:buAutoNum type="arabicParenR"/>
            </a:pPr>
            <a:r>
              <a:rPr lang="en-US" dirty="0"/>
              <a:t>The basics of interpreting a genetic profile from a single contributor and from multiple contributors </a:t>
            </a:r>
          </a:p>
        </p:txBody>
      </p:sp>
    </p:spTree>
    <p:extLst>
      <p:ext uri="{BB962C8B-B14F-4D97-AF65-F5344CB8AC3E}">
        <p14:creationId xmlns:p14="http://schemas.microsoft.com/office/powerpoint/2010/main" val="295339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Forensic DNA Comparison – Single Donor Example</a:t>
            </a:r>
          </a:p>
          <a:p>
            <a:pPr marL="0" indent="0">
              <a:buNone/>
            </a:pPr>
            <a:endParaRPr lang="en-US" dirty="0"/>
          </a:p>
        </p:txBody>
      </p:sp>
      <p:pic>
        <p:nvPicPr>
          <p:cNvPr id="5" name="Picture 3" descr="incl-excl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83450"/>
            <a:ext cx="5943600" cy="423702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4942" y="3717186"/>
            <a:ext cx="1752600" cy="584775"/>
          </a:xfrm>
          <a:prstGeom prst="rect">
            <a:avLst/>
          </a:prstGeom>
          <a:solidFill>
            <a:srgbClr val="FFFF00"/>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DNA on</a:t>
            </a:r>
          </a:p>
          <a:p>
            <a:pPr algn="ctr"/>
            <a:r>
              <a:rPr lang="en-US" sz="1600" dirty="0">
                <a:latin typeface="+mj-lt"/>
              </a:rPr>
              <a:t>Vaginal Swab</a:t>
            </a:r>
          </a:p>
        </p:txBody>
      </p:sp>
      <p:sp>
        <p:nvSpPr>
          <p:cNvPr id="7" name="TextBox 6"/>
          <p:cNvSpPr txBox="1"/>
          <p:nvPr/>
        </p:nvSpPr>
        <p:spPr>
          <a:xfrm>
            <a:off x="6934200" y="48006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#1</a:t>
            </a:r>
          </a:p>
        </p:txBody>
      </p:sp>
      <p:sp>
        <p:nvSpPr>
          <p:cNvPr id="8" name="TextBox 7"/>
          <p:cNvSpPr txBox="1"/>
          <p:nvPr/>
        </p:nvSpPr>
        <p:spPr>
          <a:xfrm>
            <a:off x="6922093" y="57150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p:txBody>
      </p:sp>
    </p:spTree>
    <p:extLst>
      <p:ext uri="{BB962C8B-B14F-4D97-AF65-F5344CB8AC3E}">
        <p14:creationId xmlns:p14="http://schemas.microsoft.com/office/powerpoint/2010/main" val="33505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Forensic DNA Comparison – Single Donor Example</a:t>
            </a:r>
          </a:p>
          <a:p>
            <a:pPr marL="0" indent="0">
              <a:buNone/>
            </a:pPr>
            <a:endParaRPr lang="en-US" dirty="0"/>
          </a:p>
        </p:txBody>
      </p:sp>
      <p:pic>
        <p:nvPicPr>
          <p:cNvPr id="5" name="Picture 3" descr="incl-excl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83450"/>
            <a:ext cx="5943600" cy="423702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4942" y="3717186"/>
            <a:ext cx="1752600" cy="584775"/>
          </a:xfrm>
          <a:prstGeom prst="rect">
            <a:avLst/>
          </a:prstGeom>
          <a:solidFill>
            <a:srgbClr val="FFFF00"/>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DNA on</a:t>
            </a:r>
          </a:p>
          <a:p>
            <a:pPr algn="ctr"/>
            <a:r>
              <a:rPr lang="en-US" sz="1600" dirty="0">
                <a:latin typeface="+mj-lt"/>
              </a:rPr>
              <a:t>Vaginal Swab</a:t>
            </a:r>
          </a:p>
        </p:txBody>
      </p:sp>
      <p:sp>
        <p:nvSpPr>
          <p:cNvPr id="7" name="TextBox 6"/>
          <p:cNvSpPr txBox="1"/>
          <p:nvPr/>
        </p:nvSpPr>
        <p:spPr>
          <a:xfrm>
            <a:off x="6934200" y="4800600"/>
            <a:ext cx="1752600" cy="338554"/>
          </a:xfrm>
          <a:prstGeom prst="rect">
            <a:avLst/>
          </a:prstGeom>
          <a:solidFill>
            <a:schemeClr val="accent1">
              <a:alpha val="10000"/>
            </a:schemeClr>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#1</a:t>
            </a:r>
          </a:p>
        </p:txBody>
      </p:sp>
      <p:sp>
        <p:nvSpPr>
          <p:cNvPr id="8" name="TextBox 7"/>
          <p:cNvSpPr txBox="1"/>
          <p:nvPr/>
        </p:nvSpPr>
        <p:spPr>
          <a:xfrm>
            <a:off x="6922093" y="57150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p:txBody>
      </p:sp>
      <p:sp>
        <p:nvSpPr>
          <p:cNvPr id="6" name="Rounded Rectangle 5"/>
          <p:cNvSpPr/>
          <p:nvPr/>
        </p:nvSpPr>
        <p:spPr>
          <a:xfrm>
            <a:off x="1527560" y="3810000"/>
            <a:ext cx="990600" cy="173123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800600" y="3810000"/>
            <a:ext cx="990600" cy="173123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24200" y="3810000"/>
            <a:ext cx="990600" cy="173123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ultiply 12"/>
          <p:cNvSpPr/>
          <p:nvPr/>
        </p:nvSpPr>
        <p:spPr>
          <a:xfrm>
            <a:off x="6972300" y="4322177"/>
            <a:ext cx="1676400" cy="1295400"/>
          </a:xfrm>
          <a:prstGeom prst="mathMultiply">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528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Forensic DNA Comparison:  EXCLUSION</a:t>
            </a:r>
          </a:p>
          <a:p>
            <a:endParaRPr lang="en-US" dirty="0"/>
          </a:p>
          <a:p>
            <a:endParaRPr lang="en-US" dirty="0"/>
          </a:p>
          <a:p>
            <a:endParaRPr lang="en-US" dirty="0"/>
          </a:p>
          <a:p>
            <a:endParaRPr lang="en-US" dirty="0"/>
          </a:p>
          <a:p>
            <a:endParaRPr lang="en-US" dirty="0"/>
          </a:p>
          <a:p>
            <a:endParaRPr lang="en-US" dirty="0"/>
          </a:p>
          <a:p>
            <a:r>
              <a:rPr lang="en-US" dirty="0"/>
              <a:t>POI #1 is </a:t>
            </a:r>
            <a:r>
              <a:rPr lang="en-US" dirty="0">
                <a:effectLst>
                  <a:outerShdw blurRad="38100" dist="38100" dir="2700000" algn="tl">
                    <a:srgbClr val="000000">
                      <a:alpha val="43137"/>
                    </a:srgbClr>
                  </a:outerShdw>
                </a:effectLst>
              </a:rPr>
              <a:t>EXCLUDED</a:t>
            </a:r>
            <a:r>
              <a:rPr lang="en-US" dirty="0"/>
              <a:t> as a source of the DNA</a:t>
            </a:r>
          </a:p>
          <a:p>
            <a:endParaRPr lang="en-US" dirty="0"/>
          </a:p>
          <a:p>
            <a:pPr marL="0" indent="0">
              <a:buNone/>
            </a:pPr>
            <a:r>
              <a:rPr lang="en-US" dirty="0"/>
              <a:t>	</a:t>
            </a:r>
          </a:p>
        </p:txBody>
      </p:sp>
      <p:pic>
        <p:nvPicPr>
          <p:cNvPr id="5" name="Picture 5" descr="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2286000"/>
            <a:ext cx="1770356" cy="1109538"/>
          </a:xfrm>
          <a:prstGeom prst="rect">
            <a:avLst/>
          </a:prstGeom>
          <a:noFill/>
          <a:ln w="19050" cap="flat">
            <a:solidFill>
              <a:schemeClr val="bg2"/>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900821" y="3599204"/>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Vaginal Swab</a:t>
            </a:r>
          </a:p>
          <a:p>
            <a:pPr algn="ctr"/>
            <a:r>
              <a:rPr lang="en-US" sz="1600" dirty="0">
                <a:latin typeface="+mj-lt"/>
              </a:rPr>
              <a:t>DNA Profile</a:t>
            </a:r>
          </a:p>
        </p:txBody>
      </p:sp>
      <p:pic>
        <p:nvPicPr>
          <p:cNvPr id="8" name="Picture 5" descr="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2286000"/>
            <a:ext cx="1770356" cy="1109538"/>
          </a:xfrm>
          <a:prstGeom prst="rect">
            <a:avLst/>
          </a:prstGeom>
          <a:noFill/>
          <a:ln w="19050" cap="flat">
            <a:solidFill>
              <a:schemeClr val="bg2"/>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5046956" y="3657600"/>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#1</a:t>
            </a:r>
          </a:p>
          <a:p>
            <a:pPr algn="ctr"/>
            <a:r>
              <a:rPr lang="en-US" sz="1600" dirty="0">
                <a:latin typeface="+mj-lt"/>
              </a:rPr>
              <a:t>DNA Profile</a:t>
            </a:r>
          </a:p>
        </p:txBody>
      </p:sp>
      <p:sp>
        <p:nvSpPr>
          <p:cNvPr id="4" name="Not Equal 3"/>
          <p:cNvSpPr/>
          <p:nvPr/>
        </p:nvSpPr>
        <p:spPr>
          <a:xfrm>
            <a:off x="3048000" y="2488259"/>
            <a:ext cx="1600200" cy="609600"/>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8217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Forensic DNA Comparison – Single Donor Example</a:t>
            </a:r>
          </a:p>
          <a:p>
            <a:pPr marL="0" indent="0">
              <a:buNone/>
            </a:pPr>
            <a:endParaRPr lang="en-US" dirty="0"/>
          </a:p>
        </p:txBody>
      </p:sp>
      <p:pic>
        <p:nvPicPr>
          <p:cNvPr id="5" name="Picture 3" descr="incl-excl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2" y="2183450"/>
            <a:ext cx="5943600" cy="4237022"/>
          </a:xfrm>
          <a:prstGeom prst="rect">
            <a:avLst/>
          </a:prstGeom>
          <a:noFill/>
          <a:ln w="9525">
            <a:noFill/>
            <a:miter lim="800000"/>
            <a:headEnd/>
            <a:tailEnd/>
          </a:ln>
        </p:spPr>
      </p:pic>
      <p:sp>
        <p:nvSpPr>
          <p:cNvPr id="4" name="TextBox 3"/>
          <p:cNvSpPr txBox="1"/>
          <p:nvPr/>
        </p:nvSpPr>
        <p:spPr>
          <a:xfrm>
            <a:off x="6924942" y="3717186"/>
            <a:ext cx="1752600" cy="584775"/>
          </a:xfrm>
          <a:prstGeom prst="rect">
            <a:avLst/>
          </a:prstGeom>
          <a:solidFill>
            <a:srgbClr val="FFFF00"/>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DNA on</a:t>
            </a:r>
          </a:p>
          <a:p>
            <a:pPr algn="ctr"/>
            <a:r>
              <a:rPr lang="en-US" sz="1600" dirty="0">
                <a:latin typeface="+mj-lt"/>
              </a:rPr>
              <a:t>Vaginal Swab</a:t>
            </a:r>
          </a:p>
        </p:txBody>
      </p:sp>
      <p:sp>
        <p:nvSpPr>
          <p:cNvPr id="7" name="TextBox 6"/>
          <p:cNvSpPr txBox="1"/>
          <p:nvPr/>
        </p:nvSpPr>
        <p:spPr>
          <a:xfrm>
            <a:off x="6934200" y="48006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#1</a:t>
            </a:r>
          </a:p>
        </p:txBody>
      </p:sp>
      <p:sp>
        <p:nvSpPr>
          <p:cNvPr id="8" name="TextBox 7"/>
          <p:cNvSpPr txBox="1"/>
          <p:nvPr/>
        </p:nvSpPr>
        <p:spPr>
          <a:xfrm>
            <a:off x="6922093" y="57150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p:txBody>
      </p:sp>
      <p:sp>
        <p:nvSpPr>
          <p:cNvPr id="6" name="Rounded Rectangle 5"/>
          <p:cNvSpPr/>
          <p:nvPr/>
        </p:nvSpPr>
        <p:spPr>
          <a:xfrm>
            <a:off x="1447800" y="3824955"/>
            <a:ext cx="1066800" cy="762000"/>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4648200" y="3824955"/>
            <a:ext cx="1066800" cy="762000"/>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3048000" y="3824955"/>
            <a:ext cx="1066800" cy="762000"/>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678110" y="5642537"/>
            <a:ext cx="1066800" cy="762000"/>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048000" y="5658472"/>
            <a:ext cx="1066800" cy="762000"/>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460619" y="5658472"/>
            <a:ext cx="1066800" cy="762000"/>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239000" y="5254642"/>
            <a:ext cx="838200" cy="1569660"/>
          </a:xfrm>
          <a:prstGeom prst="rect">
            <a:avLst/>
          </a:prstGeom>
          <a:noFill/>
        </p:spPr>
        <p:txBody>
          <a:bodyPr wrap="square" rtlCol="0">
            <a:spAutoFit/>
          </a:bodyPr>
          <a:lstStyle/>
          <a:p>
            <a:r>
              <a:rPr lang="en-US" sz="9600" dirty="0">
                <a:solidFill>
                  <a:srgbClr val="00B050"/>
                </a:solidFill>
                <a:sym typeface="Wingdings 2"/>
              </a:rPr>
              <a:t></a:t>
            </a:r>
            <a:endParaRPr lang="en-US" sz="9600" dirty="0">
              <a:solidFill>
                <a:srgbClr val="00B050"/>
              </a:solidFill>
            </a:endParaRPr>
          </a:p>
        </p:txBody>
      </p:sp>
    </p:spTree>
    <p:extLst>
      <p:ext uri="{BB962C8B-B14F-4D97-AF65-F5344CB8AC3E}">
        <p14:creationId xmlns:p14="http://schemas.microsoft.com/office/powerpoint/2010/main" val="10537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a:xfrm>
            <a:off x="457200" y="1600200"/>
            <a:ext cx="8458200" cy="4525963"/>
          </a:xfrm>
        </p:spPr>
        <p:txBody>
          <a:bodyPr>
            <a:normAutofit/>
          </a:bodyPr>
          <a:lstStyle/>
          <a:p>
            <a:r>
              <a:rPr lang="en-US" dirty="0"/>
              <a:t>Forensic DNA Comparison:  NON-EXCLUSION</a:t>
            </a:r>
          </a:p>
          <a:p>
            <a:endParaRPr lang="en-US" dirty="0"/>
          </a:p>
          <a:p>
            <a:endParaRPr lang="en-US" dirty="0"/>
          </a:p>
          <a:p>
            <a:endParaRPr lang="en-US" dirty="0"/>
          </a:p>
          <a:p>
            <a:pPr marL="0" indent="0">
              <a:buNone/>
            </a:pPr>
            <a:endParaRPr lang="en-US" dirty="0"/>
          </a:p>
          <a:p>
            <a:endParaRPr lang="en-US" dirty="0"/>
          </a:p>
          <a:p>
            <a:endParaRPr lang="en-US" dirty="0"/>
          </a:p>
          <a:p>
            <a:r>
              <a:rPr lang="en-US" dirty="0"/>
              <a:t>POI #2 is </a:t>
            </a:r>
            <a:r>
              <a:rPr lang="en-US" dirty="0">
                <a:effectLst>
                  <a:outerShdw blurRad="38100" dist="38100" dir="2700000" algn="tl">
                    <a:srgbClr val="000000">
                      <a:alpha val="43137"/>
                    </a:srgbClr>
                  </a:outerShdw>
                </a:effectLst>
              </a:rPr>
              <a:t>NOT</a:t>
            </a:r>
            <a:r>
              <a:rPr lang="en-US" dirty="0"/>
              <a:t> </a:t>
            </a:r>
            <a:r>
              <a:rPr lang="en-US" dirty="0">
                <a:effectLst>
                  <a:outerShdw blurRad="38100" dist="38100" dir="2700000" algn="tl">
                    <a:srgbClr val="000000">
                      <a:alpha val="43137"/>
                    </a:srgbClr>
                  </a:outerShdw>
                </a:effectLst>
              </a:rPr>
              <a:t>EXCLUDED</a:t>
            </a:r>
            <a:r>
              <a:rPr lang="en-US" dirty="0"/>
              <a:t> as a source of the DNA</a:t>
            </a:r>
          </a:p>
          <a:p>
            <a:endParaRPr lang="en-US" dirty="0"/>
          </a:p>
          <a:p>
            <a:pPr marL="0" indent="0">
              <a:buNone/>
            </a:pPr>
            <a:r>
              <a:rPr lang="en-US" dirty="0"/>
              <a:t>	</a:t>
            </a:r>
          </a:p>
        </p:txBody>
      </p:sp>
      <p:pic>
        <p:nvPicPr>
          <p:cNvPr id="5" name="Picture 5" descr="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2286000"/>
            <a:ext cx="1770356" cy="1109538"/>
          </a:xfrm>
          <a:prstGeom prst="rect">
            <a:avLst/>
          </a:prstGeom>
          <a:noFill/>
          <a:ln w="19050" cap="flat">
            <a:solidFill>
              <a:schemeClr val="bg2"/>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900821" y="3599204"/>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Vaginal Swab</a:t>
            </a:r>
          </a:p>
          <a:p>
            <a:pPr algn="ctr"/>
            <a:r>
              <a:rPr lang="en-US" sz="1600" dirty="0">
                <a:latin typeface="+mj-lt"/>
              </a:rPr>
              <a:t>DNA Profile</a:t>
            </a:r>
          </a:p>
        </p:txBody>
      </p:sp>
      <p:pic>
        <p:nvPicPr>
          <p:cNvPr id="8" name="Picture 5" descr="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2286000"/>
            <a:ext cx="1770356" cy="1109538"/>
          </a:xfrm>
          <a:prstGeom prst="rect">
            <a:avLst/>
          </a:prstGeom>
          <a:noFill/>
          <a:ln w="19050" cap="flat">
            <a:solidFill>
              <a:schemeClr val="bg2"/>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5046956" y="3657600"/>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a:p>
            <a:pPr algn="ctr"/>
            <a:r>
              <a:rPr lang="en-US" sz="1600" dirty="0">
                <a:latin typeface="+mj-lt"/>
              </a:rPr>
              <a:t>DNA Profile</a:t>
            </a:r>
          </a:p>
        </p:txBody>
      </p:sp>
      <p:sp>
        <p:nvSpPr>
          <p:cNvPr id="6" name="Equal 5"/>
          <p:cNvSpPr/>
          <p:nvPr/>
        </p:nvSpPr>
        <p:spPr>
          <a:xfrm>
            <a:off x="3154822" y="2412767"/>
            <a:ext cx="1447800" cy="856004"/>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7365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a:xfrm>
            <a:off x="304800" y="1752600"/>
            <a:ext cx="8534400" cy="4648200"/>
          </a:xfrm>
        </p:spPr>
        <p:txBody>
          <a:bodyPr>
            <a:normAutofit fontScale="92500" lnSpcReduction="10000"/>
          </a:bodyPr>
          <a:lstStyle/>
          <a:p>
            <a:r>
              <a:rPr lang="en-US" u="sng" dirty="0"/>
              <a:t>Evidence</a:t>
            </a:r>
            <a:r>
              <a:rPr lang="en-US" dirty="0"/>
              <a:t> profile is the same as a </a:t>
            </a:r>
            <a:r>
              <a:rPr lang="en-US" u="sng" dirty="0"/>
              <a:t>POI</a:t>
            </a:r>
            <a:r>
              <a:rPr lang="en-US" dirty="0"/>
              <a:t> profile…. Why?</a:t>
            </a:r>
          </a:p>
          <a:p>
            <a:endParaRPr lang="en-US" dirty="0"/>
          </a:p>
          <a:p>
            <a:pPr lvl="1"/>
            <a:r>
              <a:rPr lang="en-US" sz="2000" dirty="0"/>
              <a:t>Is it because the POI is the donor of the DNA </a:t>
            </a:r>
          </a:p>
          <a:p>
            <a:pPr marL="457200" lvl="1" indent="0">
              <a:buNone/>
            </a:pPr>
            <a:endParaRPr lang="en-US" sz="2000" dirty="0"/>
          </a:p>
          <a:p>
            <a:pPr lvl="1"/>
            <a:r>
              <a:rPr lang="en-US" sz="2000" dirty="0"/>
              <a:t>Is it because someone other than the POI deposited the evidence and happens to have the same genetic profile as the evidence (</a:t>
            </a:r>
            <a:r>
              <a:rPr lang="en-US" sz="2000" dirty="0">
                <a:effectLst>
                  <a:outerShdw blurRad="38100" dist="38100" dir="2700000" algn="tl">
                    <a:srgbClr val="000000">
                      <a:alpha val="43137"/>
                    </a:srgbClr>
                  </a:outerShdw>
                </a:effectLst>
              </a:rPr>
              <a:t>random match</a:t>
            </a:r>
            <a:r>
              <a:rPr lang="en-US" sz="2000" dirty="0"/>
              <a:t>)</a:t>
            </a:r>
          </a:p>
          <a:p>
            <a:pPr lvl="1"/>
            <a:endParaRPr lang="en-US" sz="2000" dirty="0"/>
          </a:p>
          <a:p>
            <a:pPr lvl="1"/>
            <a:r>
              <a:rPr lang="en-US" sz="2000" dirty="0"/>
              <a:t>The forensic DNA analyst will provide a </a:t>
            </a:r>
            <a:r>
              <a:rPr lang="en-US" sz="2000" dirty="0">
                <a:effectLst>
                  <a:outerShdw blurRad="38100" dist="38100" dir="2700000" algn="tl">
                    <a:srgbClr val="000000">
                      <a:alpha val="43137"/>
                    </a:srgbClr>
                  </a:outerShdw>
                </a:effectLst>
              </a:rPr>
              <a:t>statistic</a:t>
            </a:r>
            <a:r>
              <a:rPr lang="en-US" sz="2000" dirty="0"/>
              <a:t> to assist with the </a:t>
            </a:r>
            <a:r>
              <a:rPr lang="en-US" sz="2000" dirty="0">
                <a:effectLst>
                  <a:outerShdw blurRad="38100" dist="38100" dir="2700000" algn="tl">
                    <a:srgbClr val="000000">
                      <a:alpha val="43137"/>
                    </a:srgbClr>
                  </a:outerShdw>
                </a:effectLst>
              </a:rPr>
              <a:t>weight of evidence </a:t>
            </a:r>
          </a:p>
          <a:p>
            <a:pPr lvl="1"/>
            <a:endParaRPr lang="en-US" sz="2000" dirty="0"/>
          </a:p>
          <a:p>
            <a:pPr lvl="1"/>
            <a:r>
              <a:rPr lang="en-US" sz="2000" dirty="0">
                <a:effectLst>
                  <a:outerShdw blurRad="38100" dist="38100" dir="2700000" algn="tl">
                    <a:srgbClr val="000000">
                      <a:alpha val="43137"/>
                    </a:srgbClr>
                  </a:outerShdw>
                </a:effectLst>
              </a:rPr>
              <a:t>Population Genetics</a:t>
            </a:r>
            <a:r>
              <a:rPr lang="en-US" sz="2000" dirty="0"/>
              <a:t> – study of inherited variation in alelle frequencies within a population.  Allows the forensic scientist to </a:t>
            </a:r>
            <a:r>
              <a:rPr lang="en-US" sz="2000" u="sng" dirty="0"/>
              <a:t>estimate the frequency</a:t>
            </a:r>
            <a:r>
              <a:rPr lang="en-US" sz="2000" dirty="0"/>
              <a:t> of the observed genotype in the population</a:t>
            </a:r>
          </a:p>
          <a:p>
            <a:pPr marL="400050" lvl="1" indent="0">
              <a:buNone/>
            </a:pPr>
            <a:endParaRPr lang="en-US" dirty="0"/>
          </a:p>
        </p:txBody>
      </p:sp>
    </p:spTree>
    <p:extLst>
      <p:ext uri="{BB962C8B-B14F-4D97-AF65-F5344CB8AC3E}">
        <p14:creationId xmlns:p14="http://schemas.microsoft.com/office/powerpoint/2010/main" val="176006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Calculating Expected </a:t>
            </a:r>
            <a:r>
              <a:rPr lang="en-US" dirty="0">
                <a:effectLst>
                  <a:outerShdw blurRad="38100" dist="38100" dir="2700000" algn="tl">
                    <a:srgbClr val="000000">
                      <a:alpha val="43137"/>
                    </a:srgbClr>
                  </a:outerShdw>
                </a:effectLst>
              </a:rPr>
              <a:t>Genotype Frequency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marL="457200" lvl="1" indent="0">
              <a:buNone/>
            </a:pPr>
            <a:endParaRPr lang="en-US" dirty="0"/>
          </a:p>
          <a:p>
            <a:pPr marL="400050" lvl="1" indent="0">
              <a:buNone/>
            </a:pPr>
            <a:endParaRPr lang="en-US" dirty="0"/>
          </a:p>
        </p:txBody>
      </p:sp>
      <p:sp>
        <p:nvSpPr>
          <p:cNvPr id="4" name="Rectangle 3"/>
          <p:cNvSpPr>
            <a:spLocks noChangeArrowheads="1"/>
          </p:cNvSpPr>
          <p:nvPr/>
        </p:nvSpPr>
        <p:spPr bwMode="auto">
          <a:xfrm>
            <a:off x="2472582" y="2514600"/>
            <a:ext cx="3928217"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Line 4"/>
          <p:cNvSpPr>
            <a:spLocks noChangeShapeType="1"/>
          </p:cNvSpPr>
          <p:nvPr/>
        </p:nvSpPr>
        <p:spPr bwMode="auto">
          <a:xfrm>
            <a:off x="2493590" y="3865192"/>
            <a:ext cx="38861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 name="Line 5"/>
          <p:cNvSpPr>
            <a:spLocks noChangeShapeType="1"/>
          </p:cNvSpPr>
          <p:nvPr/>
        </p:nvSpPr>
        <p:spPr bwMode="auto">
          <a:xfrm>
            <a:off x="4436689" y="2514600"/>
            <a:ext cx="1" cy="26374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7" name="TextBox 16"/>
          <p:cNvSpPr txBox="1"/>
          <p:nvPr/>
        </p:nvSpPr>
        <p:spPr>
          <a:xfrm>
            <a:off x="3276600" y="1868269"/>
            <a:ext cx="609600" cy="646331"/>
          </a:xfrm>
          <a:prstGeom prst="rect">
            <a:avLst/>
          </a:prstGeom>
          <a:noFill/>
        </p:spPr>
        <p:txBody>
          <a:bodyPr wrap="square" rtlCol="0">
            <a:spAutoFit/>
          </a:bodyPr>
          <a:lstStyle/>
          <a:p>
            <a:r>
              <a:rPr lang="en-US" sz="3600" dirty="0">
                <a:latin typeface="+mj-lt"/>
              </a:rPr>
              <a:t>p</a:t>
            </a:r>
          </a:p>
        </p:txBody>
      </p:sp>
      <p:sp>
        <p:nvSpPr>
          <p:cNvPr id="18" name="TextBox 17"/>
          <p:cNvSpPr txBox="1"/>
          <p:nvPr/>
        </p:nvSpPr>
        <p:spPr>
          <a:xfrm>
            <a:off x="5181600" y="1856463"/>
            <a:ext cx="609600" cy="646331"/>
          </a:xfrm>
          <a:prstGeom prst="rect">
            <a:avLst/>
          </a:prstGeom>
          <a:noFill/>
        </p:spPr>
        <p:txBody>
          <a:bodyPr wrap="square" rtlCol="0">
            <a:spAutoFit/>
          </a:bodyPr>
          <a:lstStyle/>
          <a:p>
            <a:r>
              <a:rPr lang="en-US" sz="3600" dirty="0">
                <a:latin typeface="+mj-lt"/>
              </a:rPr>
              <a:t>q</a:t>
            </a:r>
          </a:p>
        </p:txBody>
      </p:sp>
      <p:sp>
        <p:nvSpPr>
          <p:cNvPr id="19" name="TextBox 18"/>
          <p:cNvSpPr txBox="1"/>
          <p:nvPr/>
        </p:nvSpPr>
        <p:spPr>
          <a:xfrm>
            <a:off x="1953422" y="2831508"/>
            <a:ext cx="609600" cy="646331"/>
          </a:xfrm>
          <a:prstGeom prst="rect">
            <a:avLst/>
          </a:prstGeom>
          <a:noFill/>
        </p:spPr>
        <p:txBody>
          <a:bodyPr wrap="square" rtlCol="0">
            <a:spAutoFit/>
          </a:bodyPr>
          <a:lstStyle/>
          <a:p>
            <a:r>
              <a:rPr lang="en-US" sz="3600" dirty="0">
                <a:latin typeface="+mj-lt"/>
              </a:rPr>
              <a:t>p</a:t>
            </a:r>
          </a:p>
        </p:txBody>
      </p:sp>
      <p:sp>
        <p:nvSpPr>
          <p:cNvPr id="20" name="TextBox 19"/>
          <p:cNvSpPr txBox="1"/>
          <p:nvPr/>
        </p:nvSpPr>
        <p:spPr>
          <a:xfrm>
            <a:off x="1916390" y="4110525"/>
            <a:ext cx="609600" cy="646331"/>
          </a:xfrm>
          <a:prstGeom prst="rect">
            <a:avLst/>
          </a:prstGeom>
          <a:noFill/>
        </p:spPr>
        <p:txBody>
          <a:bodyPr wrap="square" rtlCol="0">
            <a:spAutoFit/>
          </a:bodyPr>
          <a:lstStyle/>
          <a:p>
            <a:r>
              <a:rPr lang="en-US" sz="3600" dirty="0">
                <a:latin typeface="+mj-lt"/>
              </a:rPr>
              <a:t>q</a:t>
            </a:r>
          </a:p>
        </p:txBody>
      </p:sp>
      <p:sp>
        <p:nvSpPr>
          <p:cNvPr id="22" name="TextBox 21"/>
          <p:cNvSpPr txBox="1"/>
          <p:nvPr/>
        </p:nvSpPr>
        <p:spPr>
          <a:xfrm>
            <a:off x="3026198" y="2849435"/>
            <a:ext cx="896596" cy="646331"/>
          </a:xfrm>
          <a:prstGeom prst="rect">
            <a:avLst/>
          </a:prstGeom>
          <a:noFill/>
        </p:spPr>
        <p:txBody>
          <a:bodyPr wrap="square" rtlCol="0">
            <a:spAutoFit/>
          </a:bodyPr>
          <a:lstStyle/>
          <a:p>
            <a:r>
              <a:rPr lang="en-US" sz="3600" dirty="0">
                <a:latin typeface="+mj-lt"/>
              </a:rPr>
              <a:t>pp</a:t>
            </a:r>
          </a:p>
        </p:txBody>
      </p:sp>
      <p:sp>
        <p:nvSpPr>
          <p:cNvPr id="23" name="TextBox 22"/>
          <p:cNvSpPr txBox="1"/>
          <p:nvPr/>
        </p:nvSpPr>
        <p:spPr>
          <a:xfrm>
            <a:off x="5038102" y="4110524"/>
            <a:ext cx="896596" cy="646331"/>
          </a:xfrm>
          <a:prstGeom prst="rect">
            <a:avLst/>
          </a:prstGeom>
          <a:noFill/>
        </p:spPr>
        <p:txBody>
          <a:bodyPr wrap="square" rtlCol="0">
            <a:spAutoFit/>
          </a:bodyPr>
          <a:lstStyle/>
          <a:p>
            <a:r>
              <a:rPr lang="en-US" sz="3600" dirty="0">
                <a:latin typeface="+mj-lt"/>
              </a:rPr>
              <a:t>qq</a:t>
            </a:r>
          </a:p>
        </p:txBody>
      </p:sp>
      <p:sp>
        <p:nvSpPr>
          <p:cNvPr id="24" name="TextBox 23"/>
          <p:cNvSpPr txBox="1"/>
          <p:nvPr/>
        </p:nvSpPr>
        <p:spPr>
          <a:xfrm>
            <a:off x="4919351" y="2834358"/>
            <a:ext cx="1134098" cy="646331"/>
          </a:xfrm>
          <a:prstGeom prst="rect">
            <a:avLst/>
          </a:prstGeom>
          <a:noFill/>
        </p:spPr>
        <p:txBody>
          <a:bodyPr wrap="square" rtlCol="0">
            <a:spAutoFit/>
          </a:bodyPr>
          <a:lstStyle/>
          <a:p>
            <a:r>
              <a:rPr lang="en-US" sz="3600">
                <a:latin typeface="+mj-lt"/>
              </a:rPr>
              <a:t>pq</a:t>
            </a:r>
            <a:endParaRPr lang="en-US" sz="3600" dirty="0">
              <a:latin typeface="+mj-lt"/>
            </a:endParaRPr>
          </a:p>
        </p:txBody>
      </p:sp>
      <p:sp>
        <p:nvSpPr>
          <p:cNvPr id="25" name="TextBox 24"/>
          <p:cNvSpPr txBox="1"/>
          <p:nvPr/>
        </p:nvSpPr>
        <p:spPr>
          <a:xfrm>
            <a:off x="2940109" y="4114801"/>
            <a:ext cx="1134098" cy="646331"/>
          </a:xfrm>
          <a:prstGeom prst="rect">
            <a:avLst/>
          </a:prstGeom>
          <a:noFill/>
        </p:spPr>
        <p:txBody>
          <a:bodyPr wrap="square" rtlCol="0">
            <a:spAutoFit/>
          </a:bodyPr>
          <a:lstStyle/>
          <a:p>
            <a:r>
              <a:rPr lang="en-US" sz="3600" dirty="0" err="1">
                <a:latin typeface="+mj-lt"/>
              </a:rPr>
              <a:t>pq</a:t>
            </a:r>
            <a:endParaRPr lang="en-US" sz="3600" dirty="0">
              <a:latin typeface="+mj-lt"/>
            </a:endParaRPr>
          </a:p>
        </p:txBody>
      </p:sp>
      <p:sp>
        <p:nvSpPr>
          <p:cNvPr id="26" name="TextBox 25"/>
          <p:cNvSpPr txBox="1"/>
          <p:nvPr/>
        </p:nvSpPr>
        <p:spPr>
          <a:xfrm>
            <a:off x="3067227" y="5288369"/>
            <a:ext cx="2913761" cy="461665"/>
          </a:xfrm>
          <a:prstGeom prst="rect">
            <a:avLst/>
          </a:prstGeom>
          <a:noFill/>
        </p:spPr>
        <p:txBody>
          <a:bodyPr wrap="square" rtlCol="0">
            <a:spAutoFit/>
          </a:bodyPr>
          <a:lstStyle/>
          <a:p>
            <a:r>
              <a:rPr lang="en-US" sz="2400" dirty="0">
                <a:latin typeface="+mj-lt"/>
              </a:rPr>
              <a:t>p</a:t>
            </a:r>
            <a:r>
              <a:rPr lang="en-US" sz="2400" baseline="30000" dirty="0">
                <a:latin typeface="+mj-lt"/>
              </a:rPr>
              <a:t>2</a:t>
            </a:r>
            <a:r>
              <a:rPr lang="en-US" sz="2400" dirty="0">
                <a:latin typeface="+mj-lt"/>
              </a:rPr>
              <a:t> + 2pq +q</a:t>
            </a:r>
            <a:r>
              <a:rPr lang="en-US" sz="2400" baseline="30000" dirty="0">
                <a:latin typeface="+mj-lt"/>
              </a:rPr>
              <a:t>2</a:t>
            </a:r>
            <a:r>
              <a:rPr lang="en-US" sz="2400" dirty="0">
                <a:latin typeface="+mj-lt"/>
              </a:rPr>
              <a:t> = 1</a:t>
            </a:r>
          </a:p>
        </p:txBody>
      </p:sp>
      <p:sp>
        <p:nvSpPr>
          <p:cNvPr id="30" name="Oval 29"/>
          <p:cNvSpPr/>
          <p:nvPr/>
        </p:nvSpPr>
        <p:spPr>
          <a:xfrm>
            <a:off x="3065329" y="5321073"/>
            <a:ext cx="516072" cy="461665"/>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810422" y="5750034"/>
            <a:ext cx="1752600" cy="923330"/>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Homozygous genotype frequency</a:t>
            </a:r>
          </a:p>
        </p:txBody>
      </p:sp>
      <p:cxnSp>
        <p:nvCxnSpPr>
          <p:cNvPr id="32" name="Straight Connector 31"/>
          <p:cNvCxnSpPr>
            <a:stCxn id="31" idx="3"/>
            <a:endCxn id="30" idx="2"/>
          </p:cNvCxnSpPr>
          <p:nvPr/>
        </p:nvCxnSpPr>
        <p:spPr>
          <a:xfrm flipV="1">
            <a:off x="2563022" y="5551906"/>
            <a:ext cx="502307" cy="6597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9AD9D5-96DC-0928-23E7-80CB3F94511B}"/>
              </a:ext>
            </a:extLst>
          </p:cNvPr>
          <p:cNvSpPr txBox="1"/>
          <p:nvPr/>
        </p:nvSpPr>
        <p:spPr>
          <a:xfrm>
            <a:off x="6858000" y="3200400"/>
            <a:ext cx="1676400" cy="1384995"/>
          </a:xfrm>
          <a:prstGeom prst="rect">
            <a:avLst/>
          </a:prstGeom>
          <a:solidFill>
            <a:schemeClr val="accent5">
              <a:lumMod val="20000"/>
              <a:lumOff val="80000"/>
            </a:schemeClr>
          </a:solidFill>
        </p:spPr>
        <p:txBody>
          <a:bodyPr wrap="square" rtlCol="0">
            <a:spAutoFit/>
          </a:bodyPr>
          <a:lstStyle/>
          <a:p>
            <a:pPr algn="ctr"/>
            <a:r>
              <a:rPr lang="en-US" sz="2800" dirty="0">
                <a:latin typeface="+mj-lt"/>
              </a:rPr>
              <a:t>The Punnett Square!</a:t>
            </a:r>
          </a:p>
        </p:txBody>
      </p:sp>
      <p:sp>
        <p:nvSpPr>
          <p:cNvPr id="8" name="Oval 7">
            <a:extLst>
              <a:ext uri="{FF2B5EF4-FFF2-40B4-BE49-F238E27FC236}">
                <a16:creationId xmlns:a16="http://schemas.microsoft.com/office/drawing/2014/main" id="{60C8789E-F850-AAAF-A247-AF7CB0EE3A14}"/>
              </a:ext>
            </a:extLst>
          </p:cNvPr>
          <p:cNvSpPr/>
          <p:nvPr/>
        </p:nvSpPr>
        <p:spPr>
          <a:xfrm>
            <a:off x="2902275" y="2738543"/>
            <a:ext cx="1053447" cy="881317"/>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7168CF9-4EC4-BFCD-6059-063FCDA34BFB}"/>
              </a:ext>
            </a:extLst>
          </p:cNvPr>
          <p:cNvSpPr/>
          <p:nvPr/>
        </p:nvSpPr>
        <p:spPr>
          <a:xfrm>
            <a:off x="5038117" y="4099824"/>
            <a:ext cx="896581" cy="812416"/>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9A8EFCCF-833C-70C9-888B-D9707FAF75DE}"/>
              </a:ext>
            </a:extLst>
          </p:cNvPr>
          <p:cNvCxnSpPr>
            <a:cxnSpLocks/>
            <a:stCxn id="31" idx="3"/>
          </p:cNvCxnSpPr>
          <p:nvPr/>
        </p:nvCxnSpPr>
        <p:spPr>
          <a:xfrm flipV="1">
            <a:off x="2563022" y="5782606"/>
            <a:ext cx="2302259" cy="4290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B4C1055-0C31-EEDF-D1EB-2CBBDCC32A07}"/>
              </a:ext>
            </a:extLst>
          </p:cNvPr>
          <p:cNvSpPr/>
          <p:nvPr/>
        </p:nvSpPr>
        <p:spPr>
          <a:xfrm>
            <a:off x="4655079" y="5342850"/>
            <a:ext cx="516072" cy="461665"/>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137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p:bldP spid="18" grpId="0"/>
      <p:bldP spid="19" grpId="0"/>
      <p:bldP spid="20" grpId="0"/>
      <p:bldP spid="22" grpId="0"/>
      <p:bldP spid="23" grpId="0"/>
      <p:bldP spid="24" grpId="0"/>
      <p:bldP spid="25" grpId="0"/>
      <p:bldP spid="26" grpId="0"/>
      <p:bldP spid="30" grpId="0" animBg="1"/>
      <p:bldP spid="31" grpId="0" animBg="1"/>
      <p:bldP spid="7" grpId="0" animBg="1"/>
      <p:bldP spid="8"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Calculating Expected </a:t>
            </a:r>
            <a:r>
              <a:rPr lang="en-US" dirty="0">
                <a:effectLst>
                  <a:outerShdw blurRad="38100" dist="38100" dir="2700000" algn="tl">
                    <a:srgbClr val="000000">
                      <a:alpha val="43137"/>
                    </a:srgbClr>
                  </a:outerShdw>
                </a:effectLst>
              </a:rPr>
              <a:t>Genotype Frequency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marL="457200" lvl="1" indent="0">
              <a:buNone/>
            </a:pPr>
            <a:endParaRPr lang="en-US" dirty="0"/>
          </a:p>
          <a:p>
            <a:pPr marL="400050" lvl="1" indent="0">
              <a:buNone/>
            </a:pPr>
            <a:endParaRPr lang="en-US" dirty="0"/>
          </a:p>
        </p:txBody>
      </p:sp>
      <p:sp>
        <p:nvSpPr>
          <p:cNvPr id="4" name="Rectangle 3"/>
          <p:cNvSpPr>
            <a:spLocks noChangeArrowheads="1"/>
          </p:cNvSpPr>
          <p:nvPr/>
        </p:nvSpPr>
        <p:spPr bwMode="auto">
          <a:xfrm>
            <a:off x="2472582" y="2514600"/>
            <a:ext cx="3928217"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Line 4"/>
          <p:cNvSpPr>
            <a:spLocks noChangeShapeType="1"/>
          </p:cNvSpPr>
          <p:nvPr/>
        </p:nvSpPr>
        <p:spPr bwMode="auto">
          <a:xfrm>
            <a:off x="2493590" y="3865192"/>
            <a:ext cx="38861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6" name="Line 5"/>
          <p:cNvSpPr>
            <a:spLocks noChangeShapeType="1"/>
          </p:cNvSpPr>
          <p:nvPr/>
        </p:nvSpPr>
        <p:spPr bwMode="auto">
          <a:xfrm>
            <a:off x="4436689" y="2514600"/>
            <a:ext cx="1" cy="26374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7" name="TextBox 16"/>
          <p:cNvSpPr txBox="1"/>
          <p:nvPr/>
        </p:nvSpPr>
        <p:spPr>
          <a:xfrm>
            <a:off x="3276600" y="1868269"/>
            <a:ext cx="609600" cy="646331"/>
          </a:xfrm>
          <a:prstGeom prst="rect">
            <a:avLst/>
          </a:prstGeom>
          <a:noFill/>
        </p:spPr>
        <p:txBody>
          <a:bodyPr wrap="square" rtlCol="0">
            <a:spAutoFit/>
          </a:bodyPr>
          <a:lstStyle/>
          <a:p>
            <a:r>
              <a:rPr lang="en-US" sz="3600" dirty="0">
                <a:latin typeface="+mj-lt"/>
              </a:rPr>
              <a:t>p</a:t>
            </a:r>
          </a:p>
        </p:txBody>
      </p:sp>
      <p:sp>
        <p:nvSpPr>
          <p:cNvPr id="18" name="TextBox 17"/>
          <p:cNvSpPr txBox="1"/>
          <p:nvPr/>
        </p:nvSpPr>
        <p:spPr>
          <a:xfrm>
            <a:off x="5181600" y="1856463"/>
            <a:ext cx="609600" cy="646331"/>
          </a:xfrm>
          <a:prstGeom prst="rect">
            <a:avLst/>
          </a:prstGeom>
          <a:noFill/>
        </p:spPr>
        <p:txBody>
          <a:bodyPr wrap="square" rtlCol="0">
            <a:spAutoFit/>
          </a:bodyPr>
          <a:lstStyle/>
          <a:p>
            <a:r>
              <a:rPr lang="en-US" sz="3600" dirty="0">
                <a:latin typeface="+mj-lt"/>
              </a:rPr>
              <a:t>q</a:t>
            </a:r>
          </a:p>
        </p:txBody>
      </p:sp>
      <p:sp>
        <p:nvSpPr>
          <p:cNvPr id="19" name="TextBox 18"/>
          <p:cNvSpPr txBox="1"/>
          <p:nvPr/>
        </p:nvSpPr>
        <p:spPr>
          <a:xfrm>
            <a:off x="1953422" y="2831508"/>
            <a:ext cx="609600" cy="646331"/>
          </a:xfrm>
          <a:prstGeom prst="rect">
            <a:avLst/>
          </a:prstGeom>
          <a:noFill/>
        </p:spPr>
        <p:txBody>
          <a:bodyPr wrap="square" rtlCol="0">
            <a:spAutoFit/>
          </a:bodyPr>
          <a:lstStyle/>
          <a:p>
            <a:r>
              <a:rPr lang="en-US" sz="3600" dirty="0">
                <a:latin typeface="+mj-lt"/>
              </a:rPr>
              <a:t>p</a:t>
            </a:r>
          </a:p>
        </p:txBody>
      </p:sp>
      <p:sp>
        <p:nvSpPr>
          <p:cNvPr id="20" name="TextBox 19"/>
          <p:cNvSpPr txBox="1"/>
          <p:nvPr/>
        </p:nvSpPr>
        <p:spPr>
          <a:xfrm>
            <a:off x="1916390" y="4110525"/>
            <a:ext cx="609600" cy="646331"/>
          </a:xfrm>
          <a:prstGeom prst="rect">
            <a:avLst/>
          </a:prstGeom>
          <a:noFill/>
        </p:spPr>
        <p:txBody>
          <a:bodyPr wrap="square" rtlCol="0">
            <a:spAutoFit/>
          </a:bodyPr>
          <a:lstStyle/>
          <a:p>
            <a:r>
              <a:rPr lang="en-US" sz="3600" dirty="0">
                <a:latin typeface="+mj-lt"/>
              </a:rPr>
              <a:t>q</a:t>
            </a:r>
          </a:p>
        </p:txBody>
      </p:sp>
      <p:sp>
        <p:nvSpPr>
          <p:cNvPr id="22" name="TextBox 21"/>
          <p:cNvSpPr txBox="1"/>
          <p:nvPr/>
        </p:nvSpPr>
        <p:spPr>
          <a:xfrm>
            <a:off x="3026198" y="2849435"/>
            <a:ext cx="896596" cy="646331"/>
          </a:xfrm>
          <a:prstGeom prst="rect">
            <a:avLst/>
          </a:prstGeom>
          <a:noFill/>
        </p:spPr>
        <p:txBody>
          <a:bodyPr wrap="square" rtlCol="0">
            <a:spAutoFit/>
          </a:bodyPr>
          <a:lstStyle/>
          <a:p>
            <a:r>
              <a:rPr lang="en-US" sz="3600" dirty="0">
                <a:latin typeface="+mj-lt"/>
              </a:rPr>
              <a:t>pp</a:t>
            </a:r>
          </a:p>
        </p:txBody>
      </p:sp>
      <p:sp>
        <p:nvSpPr>
          <p:cNvPr id="23" name="TextBox 22"/>
          <p:cNvSpPr txBox="1"/>
          <p:nvPr/>
        </p:nvSpPr>
        <p:spPr>
          <a:xfrm>
            <a:off x="5038102" y="4110524"/>
            <a:ext cx="896596" cy="646331"/>
          </a:xfrm>
          <a:prstGeom prst="rect">
            <a:avLst/>
          </a:prstGeom>
          <a:noFill/>
        </p:spPr>
        <p:txBody>
          <a:bodyPr wrap="square" rtlCol="0">
            <a:spAutoFit/>
          </a:bodyPr>
          <a:lstStyle/>
          <a:p>
            <a:r>
              <a:rPr lang="en-US" sz="3600" dirty="0">
                <a:latin typeface="+mj-lt"/>
              </a:rPr>
              <a:t>qq</a:t>
            </a:r>
          </a:p>
        </p:txBody>
      </p:sp>
      <p:sp>
        <p:nvSpPr>
          <p:cNvPr id="24" name="TextBox 23"/>
          <p:cNvSpPr txBox="1"/>
          <p:nvPr/>
        </p:nvSpPr>
        <p:spPr>
          <a:xfrm>
            <a:off x="4919351" y="2834358"/>
            <a:ext cx="1134098" cy="646331"/>
          </a:xfrm>
          <a:prstGeom prst="rect">
            <a:avLst/>
          </a:prstGeom>
          <a:noFill/>
        </p:spPr>
        <p:txBody>
          <a:bodyPr wrap="square" rtlCol="0">
            <a:spAutoFit/>
          </a:bodyPr>
          <a:lstStyle/>
          <a:p>
            <a:r>
              <a:rPr lang="en-US" sz="3600">
                <a:latin typeface="+mj-lt"/>
              </a:rPr>
              <a:t>pq</a:t>
            </a:r>
            <a:endParaRPr lang="en-US" sz="3600" dirty="0">
              <a:latin typeface="+mj-lt"/>
            </a:endParaRPr>
          </a:p>
        </p:txBody>
      </p:sp>
      <p:sp>
        <p:nvSpPr>
          <p:cNvPr id="25" name="TextBox 24"/>
          <p:cNvSpPr txBox="1"/>
          <p:nvPr/>
        </p:nvSpPr>
        <p:spPr>
          <a:xfrm>
            <a:off x="2940109" y="4114801"/>
            <a:ext cx="1134098" cy="646331"/>
          </a:xfrm>
          <a:prstGeom prst="rect">
            <a:avLst/>
          </a:prstGeom>
          <a:noFill/>
        </p:spPr>
        <p:txBody>
          <a:bodyPr wrap="square" rtlCol="0">
            <a:spAutoFit/>
          </a:bodyPr>
          <a:lstStyle/>
          <a:p>
            <a:r>
              <a:rPr lang="en-US" sz="3600" dirty="0" err="1">
                <a:latin typeface="+mj-lt"/>
              </a:rPr>
              <a:t>pq</a:t>
            </a:r>
            <a:endParaRPr lang="en-US" sz="3600" dirty="0">
              <a:latin typeface="+mj-lt"/>
            </a:endParaRPr>
          </a:p>
        </p:txBody>
      </p:sp>
      <p:sp>
        <p:nvSpPr>
          <p:cNvPr id="26" name="TextBox 25"/>
          <p:cNvSpPr txBox="1"/>
          <p:nvPr/>
        </p:nvSpPr>
        <p:spPr>
          <a:xfrm>
            <a:off x="3067227" y="5288369"/>
            <a:ext cx="2913761" cy="461665"/>
          </a:xfrm>
          <a:prstGeom prst="rect">
            <a:avLst/>
          </a:prstGeom>
          <a:noFill/>
        </p:spPr>
        <p:txBody>
          <a:bodyPr wrap="square" rtlCol="0">
            <a:spAutoFit/>
          </a:bodyPr>
          <a:lstStyle/>
          <a:p>
            <a:r>
              <a:rPr lang="en-US" sz="2400" dirty="0">
                <a:latin typeface="+mj-lt"/>
              </a:rPr>
              <a:t>p</a:t>
            </a:r>
            <a:r>
              <a:rPr lang="en-US" sz="2400" baseline="30000" dirty="0">
                <a:latin typeface="+mj-lt"/>
              </a:rPr>
              <a:t>2</a:t>
            </a:r>
            <a:r>
              <a:rPr lang="en-US" sz="2400" dirty="0">
                <a:latin typeface="+mj-lt"/>
              </a:rPr>
              <a:t> + 2pq +q</a:t>
            </a:r>
            <a:r>
              <a:rPr lang="en-US" sz="2400" baseline="30000" dirty="0">
                <a:latin typeface="+mj-lt"/>
              </a:rPr>
              <a:t>2</a:t>
            </a:r>
            <a:r>
              <a:rPr lang="en-US" sz="2400" dirty="0">
                <a:latin typeface="+mj-lt"/>
              </a:rPr>
              <a:t> = 1</a:t>
            </a:r>
          </a:p>
        </p:txBody>
      </p:sp>
      <p:sp>
        <p:nvSpPr>
          <p:cNvPr id="39" name="Oval 38"/>
          <p:cNvSpPr/>
          <p:nvPr/>
        </p:nvSpPr>
        <p:spPr>
          <a:xfrm>
            <a:off x="3784236" y="5251823"/>
            <a:ext cx="705149" cy="600165"/>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053449" y="5566732"/>
            <a:ext cx="2394712" cy="923330"/>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latin typeface="+mj-lt"/>
              </a:rPr>
              <a:t>Heterozygous genotype frequency</a:t>
            </a:r>
          </a:p>
        </p:txBody>
      </p:sp>
      <p:cxnSp>
        <p:nvCxnSpPr>
          <p:cNvPr id="41" name="Straight Connector 40"/>
          <p:cNvCxnSpPr>
            <a:stCxn id="40" idx="1"/>
            <a:endCxn id="39" idx="5"/>
          </p:cNvCxnSpPr>
          <p:nvPr/>
        </p:nvCxnSpPr>
        <p:spPr>
          <a:xfrm flipH="1" flipV="1">
            <a:off x="4386118" y="5764096"/>
            <a:ext cx="1667331" cy="2643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9AD9D5-96DC-0928-23E7-80CB3F94511B}"/>
              </a:ext>
            </a:extLst>
          </p:cNvPr>
          <p:cNvSpPr txBox="1"/>
          <p:nvPr/>
        </p:nvSpPr>
        <p:spPr>
          <a:xfrm>
            <a:off x="6858000" y="3200400"/>
            <a:ext cx="1676400" cy="1384995"/>
          </a:xfrm>
          <a:prstGeom prst="rect">
            <a:avLst/>
          </a:prstGeom>
          <a:solidFill>
            <a:schemeClr val="accent5">
              <a:lumMod val="20000"/>
              <a:lumOff val="80000"/>
            </a:schemeClr>
          </a:solidFill>
        </p:spPr>
        <p:txBody>
          <a:bodyPr wrap="square" rtlCol="0">
            <a:spAutoFit/>
          </a:bodyPr>
          <a:lstStyle/>
          <a:p>
            <a:pPr algn="ctr"/>
            <a:r>
              <a:rPr lang="en-US" sz="2800" dirty="0">
                <a:latin typeface="+mj-lt"/>
              </a:rPr>
              <a:t>The Punnett Square!</a:t>
            </a:r>
          </a:p>
        </p:txBody>
      </p:sp>
      <p:sp>
        <p:nvSpPr>
          <p:cNvPr id="8" name="Oval 7">
            <a:extLst>
              <a:ext uri="{FF2B5EF4-FFF2-40B4-BE49-F238E27FC236}">
                <a16:creationId xmlns:a16="http://schemas.microsoft.com/office/drawing/2014/main" id="{60C8789E-F850-AAAF-A247-AF7CB0EE3A14}"/>
              </a:ext>
            </a:extLst>
          </p:cNvPr>
          <p:cNvSpPr/>
          <p:nvPr/>
        </p:nvSpPr>
        <p:spPr>
          <a:xfrm>
            <a:off x="4833454" y="2790198"/>
            <a:ext cx="1053447" cy="881317"/>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7168CF9-4EC4-BFCD-6059-063FCDA34BFB}"/>
              </a:ext>
            </a:extLst>
          </p:cNvPr>
          <p:cNvSpPr/>
          <p:nvPr/>
        </p:nvSpPr>
        <p:spPr>
          <a:xfrm>
            <a:off x="2905099" y="4117188"/>
            <a:ext cx="896581" cy="812416"/>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863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p:bldP spid="18" grpId="0"/>
      <p:bldP spid="19" grpId="0"/>
      <p:bldP spid="20" grpId="0"/>
      <p:bldP spid="22" grpId="0"/>
      <p:bldP spid="23" grpId="0"/>
      <p:bldP spid="24" grpId="0"/>
      <p:bldP spid="25" grpId="0"/>
      <p:bldP spid="26" grpId="0"/>
      <p:bldP spid="39" grpId="0" animBg="1"/>
      <p:bldP spid="40"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Calculating Expected </a:t>
            </a:r>
            <a:r>
              <a:rPr lang="en-US" dirty="0">
                <a:effectLst>
                  <a:outerShdw blurRad="38100" dist="38100" dir="2700000" algn="tl">
                    <a:srgbClr val="000000">
                      <a:alpha val="43137"/>
                    </a:srgbClr>
                  </a:outerShdw>
                </a:effectLst>
              </a:rPr>
              <a:t>Genotype Frequency</a:t>
            </a:r>
          </a:p>
          <a:p>
            <a:pPr marL="0" indent="0">
              <a:buNone/>
            </a:pPr>
            <a:endParaRPr lang="en-US" dirty="0"/>
          </a:p>
        </p:txBody>
      </p:sp>
      <p:pic>
        <p:nvPicPr>
          <p:cNvPr id="5" name="Picture 3" descr="incl-excl blue"/>
          <p:cNvPicPr>
            <a:picLocks noChangeAspect="1" noChangeArrowheads="1"/>
          </p:cNvPicPr>
          <p:nvPr/>
        </p:nvPicPr>
        <p:blipFill rotWithShape="1">
          <a:blip r:embed="rId3">
            <a:extLst>
              <a:ext uri="{28A0092B-C50C-407E-A947-70E740481C1C}">
                <a14:useLocalDpi xmlns:a14="http://schemas.microsoft.com/office/drawing/2010/main" val="0"/>
              </a:ext>
            </a:extLst>
          </a:blip>
          <a:srcRect t="29144" b="43274"/>
          <a:stretch/>
        </p:blipFill>
        <p:spPr bwMode="auto">
          <a:xfrm>
            <a:off x="957841" y="2057400"/>
            <a:ext cx="5943600" cy="1168637"/>
          </a:xfrm>
          <a:prstGeom prst="rect">
            <a:avLst/>
          </a:prstGeom>
          <a:noFill/>
          <a:ln w="9525">
            <a:noFill/>
            <a:miter lim="800000"/>
            <a:headEnd/>
            <a:tailEnd/>
          </a:ln>
        </p:spPr>
      </p:pic>
      <p:sp>
        <p:nvSpPr>
          <p:cNvPr id="4" name="TextBox 3"/>
          <p:cNvSpPr txBox="1"/>
          <p:nvPr/>
        </p:nvSpPr>
        <p:spPr>
          <a:xfrm>
            <a:off x="6901441" y="2438400"/>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DNA on</a:t>
            </a:r>
          </a:p>
          <a:p>
            <a:pPr algn="ctr"/>
            <a:r>
              <a:rPr lang="en-US" sz="1600" dirty="0">
                <a:latin typeface="+mj-lt"/>
              </a:rPr>
              <a:t>Vaginal Swab</a:t>
            </a:r>
          </a:p>
        </p:txBody>
      </p:sp>
      <p:sp>
        <p:nvSpPr>
          <p:cNvPr id="8" name="TextBox 7"/>
          <p:cNvSpPr txBox="1"/>
          <p:nvPr/>
        </p:nvSpPr>
        <p:spPr>
          <a:xfrm>
            <a:off x="6901441" y="35052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p:txBody>
      </p:sp>
      <p:pic>
        <p:nvPicPr>
          <p:cNvPr id="20" name="Picture 3" descr="incl-excl blue"/>
          <p:cNvPicPr>
            <a:picLocks noChangeAspect="1" noChangeArrowheads="1"/>
          </p:cNvPicPr>
          <p:nvPr/>
        </p:nvPicPr>
        <p:blipFill rotWithShape="1">
          <a:blip r:embed="rId3">
            <a:extLst>
              <a:ext uri="{28A0092B-C50C-407E-A947-70E740481C1C}">
                <a14:useLocalDpi xmlns:a14="http://schemas.microsoft.com/office/drawing/2010/main" val="0"/>
              </a:ext>
            </a:extLst>
          </a:blip>
          <a:srcRect t="78761"/>
          <a:stretch/>
        </p:blipFill>
        <p:spPr bwMode="auto">
          <a:xfrm>
            <a:off x="957841" y="3352800"/>
            <a:ext cx="5943600" cy="899889"/>
          </a:xfrm>
          <a:prstGeom prst="rect">
            <a:avLst/>
          </a:prstGeom>
          <a:noFill/>
          <a:ln w="9525">
            <a:noFill/>
            <a:miter lim="800000"/>
            <a:headEnd/>
            <a:tailEnd/>
          </a:ln>
        </p:spPr>
      </p:pic>
      <p:sp>
        <p:nvSpPr>
          <p:cNvPr id="9" name="TextBox 8"/>
          <p:cNvSpPr txBox="1"/>
          <p:nvPr/>
        </p:nvSpPr>
        <p:spPr>
          <a:xfrm>
            <a:off x="1354508" y="4252689"/>
            <a:ext cx="1066800" cy="646331"/>
          </a:xfrm>
          <a:prstGeom prst="rect">
            <a:avLst/>
          </a:prstGeom>
          <a:solidFill>
            <a:schemeClr val="accent1">
              <a:alpha val="15000"/>
            </a:scheme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i="1" dirty="0">
                <a:latin typeface="+mj-lt"/>
              </a:rPr>
              <a:t>f</a:t>
            </a:r>
            <a:r>
              <a:rPr lang="en-US" baseline="-25000" dirty="0">
                <a:latin typeface="+mj-lt"/>
              </a:rPr>
              <a:t>14</a:t>
            </a:r>
            <a:r>
              <a:rPr lang="en-US" dirty="0">
                <a:latin typeface="+mj-lt"/>
              </a:rPr>
              <a:t> = .12</a:t>
            </a:r>
          </a:p>
          <a:p>
            <a:r>
              <a:rPr lang="en-US" i="1" dirty="0">
                <a:latin typeface="+mj-lt"/>
              </a:rPr>
              <a:t>f</a:t>
            </a:r>
            <a:r>
              <a:rPr lang="en-US" baseline="-25000" dirty="0">
                <a:latin typeface="+mj-lt"/>
              </a:rPr>
              <a:t>16</a:t>
            </a:r>
            <a:r>
              <a:rPr lang="en-US" dirty="0">
                <a:latin typeface="+mj-lt"/>
              </a:rPr>
              <a:t> = .18</a:t>
            </a:r>
          </a:p>
        </p:txBody>
      </p:sp>
      <p:sp>
        <p:nvSpPr>
          <p:cNvPr id="21" name="TextBox 20"/>
          <p:cNvSpPr txBox="1"/>
          <p:nvPr/>
        </p:nvSpPr>
        <p:spPr>
          <a:xfrm>
            <a:off x="4800600" y="4252689"/>
            <a:ext cx="1066800" cy="646331"/>
          </a:xfrm>
          <a:prstGeom prst="rect">
            <a:avLst/>
          </a:prstGeom>
          <a:solidFill>
            <a:schemeClr val="accent1">
              <a:alpha val="15000"/>
            </a:scheme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i="1" dirty="0">
                <a:latin typeface="+mj-lt"/>
              </a:rPr>
              <a:t>f</a:t>
            </a:r>
            <a:r>
              <a:rPr lang="en-US" baseline="-25000" dirty="0">
                <a:latin typeface="+mj-lt"/>
              </a:rPr>
              <a:t>22</a:t>
            </a:r>
            <a:r>
              <a:rPr lang="en-US" dirty="0">
                <a:latin typeface="+mj-lt"/>
              </a:rPr>
              <a:t> = .04</a:t>
            </a:r>
          </a:p>
          <a:p>
            <a:r>
              <a:rPr lang="en-US" i="1" dirty="0">
                <a:latin typeface="+mj-lt"/>
              </a:rPr>
              <a:t>f</a:t>
            </a:r>
            <a:r>
              <a:rPr lang="en-US" baseline="-25000" dirty="0">
                <a:latin typeface="+mj-lt"/>
              </a:rPr>
              <a:t>24</a:t>
            </a:r>
            <a:r>
              <a:rPr lang="en-US" dirty="0">
                <a:latin typeface="+mj-lt"/>
              </a:rPr>
              <a:t> = .15</a:t>
            </a:r>
          </a:p>
        </p:txBody>
      </p:sp>
      <p:sp>
        <p:nvSpPr>
          <p:cNvPr id="22" name="TextBox 21"/>
          <p:cNvSpPr txBox="1"/>
          <p:nvPr/>
        </p:nvSpPr>
        <p:spPr>
          <a:xfrm>
            <a:off x="3048000" y="4252689"/>
            <a:ext cx="1066800" cy="646331"/>
          </a:xfrm>
          <a:prstGeom prst="rect">
            <a:avLst/>
          </a:prstGeom>
          <a:solidFill>
            <a:schemeClr val="accent1">
              <a:alpha val="15000"/>
            </a:scheme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i="1" dirty="0">
                <a:latin typeface="+mj-lt"/>
              </a:rPr>
              <a:t>f</a:t>
            </a:r>
            <a:r>
              <a:rPr lang="en-US" baseline="-25000" dirty="0">
                <a:latin typeface="+mj-lt"/>
              </a:rPr>
              <a:t>17</a:t>
            </a:r>
            <a:r>
              <a:rPr lang="en-US" dirty="0">
                <a:latin typeface="+mj-lt"/>
              </a:rPr>
              <a:t> = .20</a:t>
            </a:r>
          </a:p>
          <a:p>
            <a:r>
              <a:rPr lang="en-US" i="1" dirty="0">
                <a:latin typeface="+mj-lt"/>
              </a:rPr>
              <a:t>f</a:t>
            </a:r>
            <a:r>
              <a:rPr lang="en-US" baseline="-25000" dirty="0">
                <a:latin typeface="+mj-lt"/>
              </a:rPr>
              <a:t>18</a:t>
            </a:r>
            <a:r>
              <a:rPr lang="en-US" dirty="0">
                <a:latin typeface="+mj-lt"/>
              </a:rPr>
              <a:t> = .16</a:t>
            </a:r>
          </a:p>
        </p:txBody>
      </p:sp>
      <p:sp>
        <p:nvSpPr>
          <p:cNvPr id="23" name="TextBox 22"/>
          <p:cNvSpPr txBox="1"/>
          <p:nvPr/>
        </p:nvSpPr>
        <p:spPr>
          <a:xfrm>
            <a:off x="1354508" y="4953000"/>
            <a:ext cx="1066800" cy="523220"/>
          </a:xfrm>
          <a:prstGeom prst="rect">
            <a:avLst/>
          </a:prstGeom>
          <a:solidFill>
            <a:srgbClr val="FF0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i="1" dirty="0">
                <a:latin typeface="+mj-lt"/>
              </a:rPr>
              <a:t>2pq</a:t>
            </a:r>
            <a:endParaRPr lang="en-US" sz="1400" dirty="0">
              <a:latin typeface="+mj-lt"/>
            </a:endParaRPr>
          </a:p>
          <a:p>
            <a:r>
              <a:rPr lang="en-US" sz="1400" i="1" dirty="0">
                <a:latin typeface="+mj-lt"/>
              </a:rPr>
              <a:t>2(.12)(.18)</a:t>
            </a:r>
            <a:endParaRPr lang="en-US" sz="1400" dirty="0">
              <a:latin typeface="+mj-lt"/>
            </a:endParaRPr>
          </a:p>
        </p:txBody>
      </p:sp>
      <p:sp>
        <p:nvSpPr>
          <p:cNvPr id="24" name="TextBox 23"/>
          <p:cNvSpPr txBox="1"/>
          <p:nvPr/>
        </p:nvSpPr>
        <p:spPr>
          <a:xfrm>
            <a:off x="4800600" y="4953000"/>
            <a:ext cx="1066800" cy="523220"/>
          </a:xfrm>
          <a:prstGeom prst="rect">
            <a:avLst/>
          </a:prstGeom>
          <a:solidFill>
            <a:srgbClr val="FF0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i="1" dirty="0">
                <a:latin typeface="+mj-lt"/>
              </a:rPr>
              <a:t>2pq</a:t>
            </a:r>
            <a:endParaRPr lang="en-US" sz="1400" dirty="0">
              <a:latin typeface="+mj-lt"/>
            </a:endParaRPr>
          </a:p>
          <a:p>
            <a:r>
              <a:rPr lang="en-US" sz="1400" i="1" dirty="0">
                <a:latin typeface="+mj-lt"/>
              </a:rPr>
              <a:t>2(.04)(.15)</a:t>
            </a:r>
            <a:endParaRPr lang="en-US" sz="1400" dirty="0">
              <a:latin typeface="+mj-lt"/>
            </a:endParaRPr>
          </a:p>
        </p:txBody>
      </p:sp>
      <p:sp>
        <p:nvSpPr>
          <p:cNvPr id="25" name="TextBox 24"/>
          <p:cNvSpPr txBox="1"/>
          <p:nvPr/>
        </p:nvSpPr>
        <p:spPr>
          <a:xfrm>
            <a:off x="3048000" y="4953000"/>
            <a:ext cx="1066800" cy="523220"/>
          </a:xfrm>
          <a:prstGeom prst="rect">
            <a:avLst/>
          </a:prstGeom>
          <a:solidFill>
            <a:srgbClr val="FF0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i="1" dirty="0">
                <a:latin typeface="+mj-lt"/>
              </a:rPr>
              <a:t>2pq</a:t>
            </a:r>
            <a:endParaRPr lang="en-US" sz="1400" dirty="0">
              <a:latin typeface="+mj-lt"/>
            </a:endParaRPr>
          </a:p>
          <a:p>
            <a:r>
              <a:rPr lang="en-US" sz="1400" i="1" dirty="0">
                <a:latin typeface="+mj-lt"/>
              </a:rPr>
              <a:t>2(.20)(.16)</a:t>
            </a:r>
            <a:endParaRPr lang="en-US" sz="1400" dirty="0">
              <a:latin typeface="+mj-lt"/>
            </a:endParaRPr>
          </a:p>
        </p:txBody>
      </p:sp>
      <p:sp>
        <p:nvSpPr>
          <p:cNvPr id="26" name="TextBox 25"/>
          <p:cNvSpPr txBox="1"/>
          <p:nvPr/>
        </p:nvSpPr>
        <p:spPr>
          <a:xfrm>
            <a:off x="1354508" y="5559623"/>
            <a:ext cx="1066800" cy="307777"/>
          </a:xfrm>
          <a:prstGeom prst="rect">
            <a:avLst/>
          </a:prstGeom>
          <a:solidFill>
            <a:srgbClr val="00B05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0.0432</a:t>
            </a:r>
          </a:p>
        </p:txBody>
      </p:sp>
      <p:sp>
        <p:nvSpPr>
          <p:cNvPr id="27" name="TextBox 26"/>
          <p:cNvSpPr txBox="1"/>
          <p:nvPr/>
        </p:nvSpPr>
        <p:spPr>
          <a:xfrm>
            <a:off x="3048000" y="5559623"/>
            <a:ext cx="1066800" cy="307777"/>
          </a:xfrm>
          <a:prstGeom prst="rect">
            <a:avLst/>
          </a:prstGeom>
          <a:solidFill>
            <a:srgbClr val="00B05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0.0640</a:t>
            </a:r>
          </a:p>
        </p:txBody>
      </p:sp>
      <p:sp>
        <p:nvSpPr>
          <p:cNvPr id="28" name="TextBox 27"/>
          <p:cNvSpPr txBox="1"/>
          <p:nvPr/>
        </p:nvSpPr>
        <p:spPr>
          <a:xfrm>
            <a:off x="4800600" y="5556645"/>
            <a:ext cx="1066800" cy="307777"/>
          </a:xfrm>
          <a:prstGeom prst="rect">
            <a:avLst/>
          </a:prstGeom>
          <a:solidFill>
            <a:srgbClr val="00B05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0.0120</a:t>
            </a:r>
          </a:p>
        </p:txBody>
      </p:sp>
      <p:sp>
        <p:nvSpPr>
          <p:cNvPr id="11" name="TextBox 10"/>
          <p:cNvSpPr txBox="1"/>
          <p:nvPr/>
        </p:nvSpPr>
        <p:spPr>
          <a:xfrm>
            <a:off x="2591512" y="5528845"/>
            <a:ext cx="337559" cy="369332"/>
          </a:xfrm>
          <a:prstGeom prst="rect">
            <a:avLst/>
          </a:prstGeom>
          <a:noFill/>
        </p:spPr>
        <p:txBody>
          <a:bodyPr wrap="square" rtlCol="0">
            <a:spAutoFit/>
          </a:bodyPr>
          <a:lstStyle/>
          <a:p>
            <a:r>
              <a:rPr lang="en-US" dirty="0">
                <a:latin typeface="+mj-lt"/>
              </a:rPr>
              <a:t>x</a:t>
            </a:r>
          </a:p>
        </p:txBody>
      </p:sp>
      <p:sp>
        <p:nvSpPr>
          <p:cNvPr id="29" name="TextBox 28"/>
          <p:cNvSpPr txBox="1"/>
          <p:nvPr/>
        </p:nvSpPr>
        <p:spPr>
          <a:xfrm>
            <a:off x="4326306" y="5525867"/>
            <a:ext cx="337559" cy="369332"/>
          </a:xfrm>
          <a:prstGeom prst="rect">
            <a:avLst/>
          </a:prstGeom>
          <a:noFill/>
        </p:spPr>
        <p:txBody>
          <a:bodyPr wrap="square" rtlCol="0">
            <a:spAutoFit/>
          </a:bodyPr>
          <a:lstStyle/>
          <a:p>
            <a:r>
              <a:rPr lang="en-US" dirty="0">
                <a:latin typeface="+mj-lt"/>
              </a:rPr>
              <a:t>x</a:t>
            </a:r>
          </a:p>
        </p:txBody>
      </p:sp>
      <p:sp>
        <p:nvSpPr>
          <p:cNvPr id="12" name="TextBox 11"/>
          <p:cNvSpPr txBox="1"/>
          <p:nvPr/>
        </p:nvSpPr>
        <p:spPr>
          <a:xfrm>
            <a:off x="6096000" y="5559623"/>
            <a:ext cx="266700" cy="369332"/>
          </a:xfrm>
          <a:prstGeom prst="rect">
            <a:avLst/>
          </a:prstGeom>
          <a:noFill/>
        </p:spPr>
        <p:txBody>
          <a:bodyPr wrap="square" rtlCol="0">
            <a:spAutoFit/>
          </a:bodyPr>
          <a:lstStyle/>
          <a:p>
            <a:r>
              <a:rPr lang="en-US" dirty="0">
                <a:latin typeface="+mj-lt"/>
              </a:rPr>
              <a:t>=</a:t>
            </a:r>
          </a:p>
        </p:txBody>
      </p:sp>
      <p:sp>
        <p:nvSpPr>
          <p:cNvPr id="30" name="TextBox 29"/>
          <p:cNvSpPr txBox="1"/>
          <p:nvPr/>
        </p:nvSpPr>
        <p:spPr>
          <a:xfrm>
            <a:off x="6553200" y="5559623"/>
            <a:ext cx="1224541" cy="307777"/>
          </a:xfrm>
          <a:prstGeom prst="rect">
            <a:avLst/>
          </a:prstGeom>
          <a:solidFill>
            <a:srgbClr val="00B05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0.00003318</a:t>
            </a:r>
          </a:p>
        </p:txBody>
      </p:sp>
      <p:sp>
        <p:nvSpPr>
          <p:cNvPr id="31" name="TextBox 30"/>
          <p:cNvSpPr txBox="1"/>
          <p:nvPr/>
        </p:nvSpPr>
        <p:spPr>
          <a:xfrm>
            <a:off x="1351659" y="6016175"/>
            <a:ext cx="1066800" cy="523220"/>
          </a:xfrm>
          <a:prstGeom prst="rect">
            <a:avLst/>
          </a:prstGeom>
          <a:solidFill>
            <a:srgbClr val="FFC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1 in ~23 people</a:t>
            </a:r>
          </a:p>
        </p:txBody>
      </p:sp>
      <p:sp>
        <p:nvSpPr>
          <p:cNvPr id="32" name="TextBox 31"/>
          <p:cNvSpPr txBox="1"/>
          <p:nvPr/>
        </p:nvSpPr>
        <p:spPr>
          <a:xfrm>
            <a:off x="4800600" y="6021808"/>
            <a:ext cx="1066800" cy="523220"/>
          </a:xfrm>
          <a:prstGeom prst="rect">
            <a:avLst/>
          </a:prstGeom>
          <a:solidFill>
            <a:srgbClr val="FFC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1 in ~83 people</a:t>
            </a:r>
          </a:p>
        </p:txBody>
      </p:sp>
      <p:sp>
        <p:nvSpPr>
          <p:cNvPr id="33" name="TextBox 32"/>
          <p:cNvSpPr txBox="1"/>
          <p:nvPr/>
        </p:nvSpPr>
        <p:spPr>
          <a:xfrm>
            <a:off x="3048000" y="6021808"/>
            <a:ext cx="1066800" cy="523220"/>
          </a:xfrm>
          <a:prstGeom prst="rect">
            <a:avLst/>
          </a:prstGeom>
          <a:solidFill>
            <a:srgbClr val="FFC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1 in ~16 people</a:t>
            </a:r>
          </a:p>
        </p:txBody>
      </p:sp>
      <p:sp>
        <p:nvSpPr>
          <p:cNvPr id="34" name="TextBox 33"/>
          <p:cNvSpPr txBox="1"/>
          <p:nvPr/>
        </p:nvSpPr>
        <p:spPr>
          <a:xfrm>
            <a:off x="6553199" y="6016175"/>
            <a:ext cx="1224541" cy="523220"/>
          </a:xfrm>
          <a:prstGeom prst="rect">
            <a:avLst/>
          </a:prstGeom>
          <a:solidFill>
            <a:srgbClr val="FFC000">
              <a:alpha val="15000"/>
            </a:srgb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a:latin typeface="+mj-lt"/>
              </a:rPr>
              <a:t>1 in ~30,544 people</a:t>
            </a:r>
          </a:p>
        </p:txBody>
      </p:sp>
      <p:sp>
        <p:nvSpPr>
          <p:cNvPr id="35" name="TextBox 34"/>
          <p:cNvSpPr txBox="1"/>
          <p:nvPr/>
        </p:nvSpPr>
        <p:spPr>
          <a:xfrm>
            <a:off x="2591512" y="6098752"/>
            <a:ext cx="337559" cy="369332"/>
          </a:xfrm>
          <a:prstGeom prst="rect">
            <a:avLst/>
          </a:prstGeom>
          <a:noFill/>
        </p:spPr>
        <p:txBody>
          <a:bodyPr wrap="square" rtlCol="0">
            <a:spAutoFit/>
          </a:bodyPr>
          <a:lstStyle/>
          <a:p>
            <a:r>
              <a:rPr lang="en-US" dirty="0">
                <a:latin typeface="+mj-lt"/>
              </a:rPr>
              <a:t>x</a:t>
            </a:r>
          </a:p>
        </p:txBody>
      </p:sp>
      <p:sp>
        <p:nvSpPr>
          <p:cNvPr id="36" name="TextBox 35"/>
          <p:cNvSpPr txBox="1"/>
          <p:nvPr/>
        </p:nvSpPr>
        <p:spPr>
          <a:xfrm>
            <a:off x="4326306" y="6095774"/>
            <a:ext cx="337559" cy="369332"/>
          </a:xfrm>
          <a:prstGeom prst="rect">
            <a:avLst/>
          </a:prstGeom>
          <a:noFill/>
        </p:spPr>
        <p:txBody>
          <a:bodyPr wrap="square" rtlCol="0">
            <a:spAutoFit/>
          </a:bodyPr>
          <a:lstStyle/>
          <a:p>
            <a:r>
              <a:rPr lang="en-US" dirty="0">
                <a:latin typeface="+mj-lt"/>
              </a:rPr>
              <a:t>x</a:t>
            </a:r>
          </a:p>
        </p:txBody>
      </p:sp>
      <p:sp>
        <p:nvSpPr>
          <p:cNvPr id="37" name="TextBox 36"/>
          <p:cNvSpPr txBox="1"/>
          <p:nvPr/>
        </p:nvSpPr>
        <p:spPr>
          <a:xfrm>
            <a:off x="6096000" y="6129530"/>
            <a:ext cx="266700" cy="369332"/>
          </a:xfrm>
          <a:prstGeom prst="rect">
            <a:avLst/>
          </a:prstGeom>
          <a:noFill/>
        </p:spPr>
        <p:txBody>
          <a:bodyPr wrap="square" rtlCol="0">
            <a:spAutoFit/>
          </a:bodyPr>
          <a:lstStyle/>
          <a:p>
            <a:r>
              <a:rPr lang="en-US" dirty="0">
                <a:latin typeface="+mj-lt"/>
              </a:rPr>
              <a:t>=</a:t>
            </a:r>
          </a:p>
        </p:txBody>
      </p:sp>
      <p:sp>
        <p:nvSpPr>
          <p:cNvPr id="6" name="TextBox 5"/>
          <p:cNvSpPr txBox="1"/>
          <p:nvPr/>
        </p:nvSpPr>
        <p:spPr>
          <a:xfrm>
            <a:off x="134062" y="5483199"/>
            <a:ext cx="1201396" cy="46166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j-lt"/>
              </a:rPr>
              <a:t>Genotype Frequency </a:t>
            </a:r>
            <a:r>
              <a:rPr lang="en-US" sz="1200" b="1" dirty="0">
                <a:effectLst>
                  <a:outerShdw blurRad="38100" dist="38100" dir="2700000" algn="tl">
                    <a:srgbClr val="000000">
                      <a:alpha val="43137"/>
                    </a:srgbClr>
                  </a:outerShdw>
                </a:effectLst>
                <a:latin typeface="+mj-lt"/>
                <a:sym typeface="Wingdings"/>
              </a:rPr>
              <a:t></a:t>
            </a:r>
            <a:endParaRPr lang="en-US" sz="1200" b="1" dirty="0">
              <a:effectLst>
                <a:outerShdw blurRad="38100" dist="38100" dir="2700000" algn="tl">
                  <a:srgbClr val="000000">
                    <a:alpha val="43137"/>
                  </a:srgbClr>
                </a:outerShdw>
              </a:effectLst>
              <a:latin typeface="+mj-lt"/>
            </a:endParaRPr>
          </a:p>
        </p:txBody>
      </p:sp>
      <p:sp>
        <p:nvSpPr>
          <p:cNvPr id="38" name="TextBox 37"/>
          <p:cNvSpPr txBox="1"/>
          <p:nvPr/>
        </p:nvSpPr>
        <p:spPr>
          <a:xfrm>
            <a:off x="150263" y="6093640"/>
            <a:ext cx="1201396" cy="46166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j-lt"/>
              </a:rPr>
              <a:t>Probability </a:t>
            </a:r>
            <a:r>
              <a:rPr lang="en-US" sz="1200" b="1" dirty="0">
                <a:effectLst>
                  <a:outerShdw blurRad="38100" dist="38100" dir="2700000" algn="tl">
                    <a:srgbClr val="000000">
                      <a:alpha val="43137"/>
                    </a:srgbClr>
                  </a:outerShdw>
                </a:effectLst>
                <a:latin typeface="+mj-lt"/>
                <a:sym typeface="Wingdings"/>
              </a:rPr>
              <a:t></a:t>
            </a:r>
          </a:p>
          <a:p>
            <a:r>
              <a:rPr lang="en-US" sz="1200" b="1" dirty="0">
                <a:effectLst>
                  <a:outerShdw blurRad="38100" dist="38100" dir="2700000" algn="tl">
                    <a:srgbClr val="000000">
                      <a:alpha val="43137"/>
                    </a:srgbClr>
                  </a:outerShdw>
                </a:effectLst>
                <a:latin typeface="+mj-lt"/>
                <a:sym typeface="Wingdings"/>
              </a:rPr>
              <a:t>1 / frequency</a:t>
            </a:r>
            <a:endParaRPr lang="en-US" sz="1200" b="1"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C082351C-BF0F-3864-CBF4-2D2DE31019DE}"/>
              </a:ext>
            </a:extLst>
          </p:cNvPr>
          <p:cNvSpPr txBox="1"/>
          <p:nvPr/>
        </p:nvSpPr>
        <p:spPr>
          <a:xfrm>
            <a:off x="7828304" y="5944863"/>
            <a:ext cx="1201396" cy="646331"/>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j-lt"/>
              </a:rPr>
              <a:t>Random Match Probability </a:t>
            </a:r>
          </a:p>
        </p:txBody>
      </p:sp>
      <p:sp>
        <p:nvSpPr>
          <p:cNvPr id="10" name="TextBox 9">
            <a:extLst>
              <a:ext uri="{FF2B5EF4-FFF2-40B4-BE49-F238E27FC236}">
                <a16:creationId xmlns:a16="http://schemas.microsoft.com/office/drawing/2014/main" id="{0A0C8AC6-1C95-A1E4-1154-BF33C1080793}"/>
              </a:ext>
            </a:extLst>
          </p:cNvPr>
          <p:cNvSpPr txBox="1"/>
          <p:nvPr/>
        </p:nvSpPr>
        <p:spPr>
          <a:xfrm>
            <a:off x="154702" y="4437355"/>
            <a:ext cx="1201396" cy="46166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j-lt"/>
              </a:rPr>
              <a:t>Allele Frequency </a:t>
            </a:r>
            <a:r>
              <a:rPr lang="en-US" sz="1200" b="1" dirty="0">
                <a:effectLst>
                  <a:outerShdw blurRad="38100" dist="38100" dir="2700000" algn="tl">
                    <a:srgbClr val="000000">
                      <a:alpha val="43137"/>
                    </a:srgbClr>
                  </a:outerShdw>
                </a:effectLst>
                <a:latin typeface="+mj-lt"/>
                <a:sym typeface="Wingdings"/>
              </a:rPr>
              <a:t></a:t>
            </a:r>
            <a:endParaRPr lang="en-US" sz="1200" b="1" dirty="0">
              <a:effectLst>
                <a:outerShdw blurRad="38100" dist="38100" dir="2700000" algn="tl">
                  <a:srgbClr val="000000">
                    <a:alpha val="43137"/>
                  </a:srgbClr>
                </a:outerShdw>
              </a:effectLst>
              <a:latin typeface="+mj-lt"/>
            </a:endParaRPr>
          </a:p>
        </p:txBody>
      </p:sp>
      <p:sp>
        <p:nvSpPr>
          <p:cNvPr id="13" name="Oval 12">
            <a:extLst>
              <a:ext uri="{FF2B5EF4-FFF2-40B4-BE49-F238E27FC236}">
                <a16:creationId xmlns:a16="http://schemas.microsoft.com/office/drawing/2014/main" id="{02F40529-474C-0A0A-10CD-9DFBF76A2480}"/>
              </a:ext>
            </a:extLst>
          </p:cNvPr>
          <p:cNvSpPr/>
          <p:nvPr/>
        </p:nvSpPr>
        <p:spPr>
          <a:xfrm>
            <a:off x="1493810" y="2362200"/>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357C3F6-811C-97E9-1E88-8872D81CF9C5}"/>
              </a:ext>
            </a:extLst>
          </p:cNvPr>
          <p:cNvSpPr/>
          <p:nvPr/>
        </p:nvSpPr>
        <p:spPr>
          <a:xfrm>
            <a:off x="3162300" y="2451219"/>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A56C6E-0BD9-62A0-3605-DB12193172B2}"/>
              </a:ext>
            </a:extLst>
          </p:cNvPr>
          <p:cNvSpPr/>
          <p:nvPr/>
        </p:nvSpPr>
        <p:spPr>
          <a:xfrm>
            <a:off x="4813851" y="2369478"/>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5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P spid="23" grpId="0" animBg="1"/>
      <p:bldP spid="24" grpId="0" animBg="1"/>
      <p:bldP spid="25" grpId="0" animBg="1"/>
      <p:bldP spid="26" grpId="0" animBg="1"/>
      <p:bldP spid="27" grpId="0" animBg="1"/>
      <p:bldP spid="28" grpId="0" animBg="1"/>
      <p:bldP spid="11" grpId="0"/>
      <p:bldP spid="29" grpId="0"/>
      <p:bldP spid="12" grpId="0"/>
      <p:bldP spid="30" grpId="0" animBg="1"/>
      <p:bldP spid="31" grpId="0" animBg="1"/>
      <p:bldP spid="32" grpId="0" animBg="1"/>
      <p:bldP spid="33" grpId="0" animBg="1"/>
      <p:bldP spid="34" grpId="0" animBg="1"/>
      <p:bldP spid="35" grpId="0"/>
      <p:bldP spid="36" grpId="0"/>
      <p:bldP spid="37" grpId="0"/>
      <p:bldP spid="6" grpId="0"/>
      <p:bldP spid="38" grpId="0"/>
      <p:bldP spid="7" grpId="0"/>
      <p:bldP spid="10" grpId="0"/>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Random Match Probability (RMP)</a:t>
            </a:r>
          </a:p>
          <a:p>
            <a:pPr marL="0" indent="0">
              <a:buNone/>
            </a:pPr>
            <a:endParaRPr lang="en-US" dirty="0"/>
          </a:p>
        </p:txBody>
      </p:sp>
      <p:pic>
        <p:nvPicPr>
          <p:cNvPr id="5" name="Picture 3" descr="incl-excl blue"/>
          <p:cNvPicPr>
            <a:picLocks noChangeAspect="1" noChangeArrowheads="1"/>
          </p:cNvPicPr>
          <p:nvPr/>
        </p:nvPicPr>
        <p:blipFill rotWithShape="1">
          <a:blip r:embed="rId2">
            <a:extLst>
              <a:ext uri="{28A0092B-C50C-407E-A947-70E740481C1C}">
                <a14:useLocalDpi xmlns:a14="http://schemas.microsoft.com/office/drawing/2010/main" val="0"/>
              </a:ext>
            </a:extLst>
          </a:blip>
          <a:srcRect t="29144" b="43274"/>
          <a:stretch/>
        </p:blipFill>
        <p:spPr bwMode="auto">
          <a:xfrm>
            <a:off x="957841" y="2057400"/>
            <a:ext cx="5943600" cy="1168637"/>
          </a:xfrm>
          <a:prstGeom prst="rect">
            <a:avLst/>
          </a:prstGeom>
          <a:noFill/>
          <a:ln w="9525">
            <a:noFill/>
            <a:miter lim="800000"/>
            <a:headEnd/>
            <a:tailEnd/>
          </a:ln>
        </p:spPr>
      </p:pic>
      <p:sp>
        <p:nvSpPr>
          <p:cNvPr id="4" name="TextBox 3"/>
          <p:cNvSpPr txBox="1"/>
          <p:nvPr/>
        </p:nvSpPr>
        <p:spPr>
          <a:xfrm>
            <a:off x="6901441" y="2438400"/>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DNA on</a:t>
            </a:r>
          </a:p>
          <a:p>
            <a:pPr algn="ctr"/>
            <a:r>
              <a:rPr lang="en-US" sz="1600" dirty="0">
                <a:latin typeface="+mj-lt"/>
              </a:rPr>
              <a:t>Vaginal Swab</a:t>
            </a:r>
          </a:p>
        </p:txBody>
      </p:sp>
      <p:sp>
        <p:nvSpPr>
          <p:cNvPr id="8" name="TextBox 7"/>
          <p:cNvSpPr txBox="1"/>
          <p:nvPr/>
        </p:nvSpPr>
        <p:spPr>
          <a:xfrm>
            <a:off x="6901441" y="35052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p:txBody>
      </p:sp>
      <p:pic>
        <p:nvPicPr>
          <p:cNvPr id="20" name="Picture 3" descr="incl-excl blue"/>
          <p:cNvPicPr>
            <a:picLocks noChangeAspect="1" noChangeArrowheads="1"/>
          </p:cNvPicPr>
          <p:nvPr/>
        </p:nvPicPr>
        <p:blipFill rotWithShape="1">
          <a:blip r:embed="rId2">
            <a:extLst>
              <a:ext uri="{28A0092B-C50C-407E-A947-70E740481C1C}">
                <a14:useLocalDpi xmlns:a14="http://schemas.microsoft.com/office/drawing/2010/main" val="0"/>
              </a:ext>
            </a:extLst>
          </a:blip>
          <a:srcRect t="78761"/>
          <a:stretch/>
        </p:blipFill>
        <p:spPr bwMode="auto">
          <a:xfrm>
            <a:off x="957841" y="3352800"/>
            <a:ext cx="5943600" cy="899889"/>
          </a:xfrm>
          <a:prstGeom prst="rect">
            <a:avLst/>
          </a:prstGeom>
          <a:noFill/>
          <a:ln w="9525">
            <a:noFill/>
            <a:miter lim="800000"/>
            <a:headEnd/>
            <a:tailEnd/>
          </a:ln>
        </p:spPr>
      </p:pic>
      <p:sp>
        <p:nvSpPr>
          <p:cNvPr id="7" name="TextBox 6"/>
          <p:cNvSpPr txBox="1"/>
          <p:nvPr/>
        </p:nvSpPr>
        <p:spPr>
          <a:xfrm>
            <a:off x="762000" y="4623375"/>
            <a:ext cx="8153400" cy="1754326"/>
          </a:xfrm>
          <a:prstGeom prst="rect">
            <a:avLst/>
          </a:prstGeom>
          <a:noFill/>
        </p:spPr>
        <p:txBody>
          <a:bodyPr wrap="square" rtlCol="0">
            <a:spAutoFit/>
          </a:bodyPr>
          <a:lstStyle/>
          <a:p>
            <a:r>
              <a:rPr lang="en-US" dirty="0">
                <a:latin typeface="+mj-lt"/>
              </a:rPr>
              <a:t>Report Statement: “POI #2 is </a:t>
            </a:r>
            <a:r>
              <a:rPr lang="en-US" b="1" dirty="0">
                <a:effectLst>
                  <a:outerShdw blurRad="38100" dist="38100" dir="2700000" algn="tl">
                    <a:srgbClr val="000000">
                      <a:alpha val="43137"/>
                    </a:srgbClr>
                  </a:outerShdw>
                </a:effectLst>
                <a:latin typeface="+mj-lt"/>
              </a:rPr>
              <a:t>not excluded </a:t>
            </a:r>
            <a:r>
              <a:rPr lang="en-US" dirty="0">
                <a:latin typeface="+mj-lt"/>
              </a:rPr>
              <a:t>as a source of the human DNA identified on the vaginal swab.  Based upon the statistical frequency for the genetic loci examined, the </a:t>
            </a:r>
            <a:r>
              <a:rPr lang="en-US" b="1" dirty="0">
                <a:effectLst>
                  <a:outerShdw blurRad="38100" dist="38100" dir="2700000" algn="tl">
                    <a:srgbClr val="000000">
                      <a:alpha val="43137"/>
                    </a:srgbClr>
                  </a:outerShdw>
                </a:effectLst>
                <a:latin typeface="+mj-lt"/>
              </a:rPr>
              <a:t>random match probability (RMP) </a:t>
            </a:r>
            <a:r>
              <a:rPr lang="en-US" dirty="0">
                <a:latin typeface="+mj-lt"/>
              </a:rPr>
              <a:t>has been calculated.  This is the probability of selecting the observed profile from a theoretical population of random unrelated individuals.  </a:t>
            </a:r>
            <a:r>
              <a:rPr lang="en-US" dirty="0">
                <a:highlight>
                  <a:srgbClr val="FFFF00"/>
                </a:highlight>
                <a:latin typeface="+mj-lt"/>
              </a:rPr>
              <a:t>The RMP is approximately </a:t>
            </a:r>
            <a:r>
              <a:rPr lang="en-US" dirty="0">
                <a:solidFill>
                  <a:srgbClr val="FF0000"/>
                </a:solidFill>
                <a:effectLst>
                  <a:outerShdw blurRad="38100" dist="38100" dir="2700000" algn="tl">
                    <a:srgbClr val="000000">
                      <a:alpha val="43137"/>
                    </a:srgbClr>
                  </a:outerShdw>
                </a:effectLst>
                <a:highlight>
                  <a:srgbClr val="FFFF00"/>
                </a:highlight>
                <a:latin typeface="+mj-lt"/>
              </a:rPr>
              <a:t>1 in 30,544</a:t>
            </a:r>
            <a:r>
              <a:rPr lang="en-US" dirty="0">
                <a:highlight>
                  <a:srgbClr val="FFFF00"/>
                </a:highlight>
                <a:latin typeface="+mj-lt"/>
              </a:rPr>
              <a:t>.”  </a:t>
            </a:r>
          </a:p>
        </p:txBody>
      </p:sp>
      <p:sp>
        <p:nvSpPr>
          <p:cNvPr id="6" name="Oval 5">
            <a:extLst>
              <a:ext uri="{FF2B5EF4-FFF2-40B4-BE49-F238E27FC236}">
                <a16:creationId xmlns:a16="http://schemas.microsoft.com/office/drawing/2014/main" id="{52748213-0B7F-A739-D851-8F63702E40EF}"/>
              </a:ext>
            </a:extLst>
          </p:cNvPr>
          <p:cNvSpPr/>
          <p:nvPr/>
        </p:nvSpPr>
        <p:spPr>
          <a:xfrm>
            <a:off x="1493810" y="2362200"/>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F35093-59BF-74ED-304A-2515BCAD3471}"/>
              </a:ext>
            </a:extLst>
          </p:cNvPr>
          <p:cNvSpPr/>
          <p:nvPr/>
        </p:nvSpPr>
        <p:spPr>
          <a:xfrm>
            <a:off x="3162300" y="2451219"/>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FED0DC-83AF-E87E-71E7-63BF7A5355FE}"/>
              </a:ext>
            </a:extLst>
          </p:cNvPr>
          <p:cNvSpPr/>
          <p:nvPr/>
        </p:nvSpPr>
        <p:spPr>
          <a:xfrm>
            <a:off x="4813851" y="2369478"/>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0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What is DNA?</a:t>
            </a:r>
          </a:p>
        </p:txBody>
      </p:sp>
      <p:pic>
        <p:nvPicPr>
          <p:cNvPr id="4" name="Content Placeholder 3">
            <a:extLst>
              <a:ext uri="{FF2B5EF4-FFF2-40B4-BE49-F238E27FC236}">
                <a16:creationId xmlns:a16="http://schemas.microsoft.com/office/drawing/2014/main" id="{F7AAAA62-9083-73B4-2645-2AD19D527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17317" y="2497885"/>
            <a:ext cx="4525963" cy="2730598"/>
          </a:xfrm>
          <a:prstGeom prst="rect">
            <a:avLst/>
          </a:prstGeom>
          <a:noFill/>
          <a:effectLst>
            <a:outerShdw blurRad="50800" dist="38100" dir="2700000" algn="tl" rotWithShape="0">
              <a:prstClr val="black">
                <a:alpha val="40000"/>
              </a:prstClr>
            </a:outerShdw>
          </a:effectLst>
        </p:spPr>
      </p:pic>
      <p:sp>
        <p:nvSpPr>
          <p:cNvPr id="3" name="Content Placeholder 2"/>
          <p:cNvSpPr>
            <a:spLocks noGrp="1"/>
          </p:cNvSpPr>
          <p:nvPr>
            <p:ph sz="quarter" idx="13"/>
          </p:nvPr>
        </p:nvSpPr>
        <p:spPr>
          <a:xfrm>
            <a:off x="365759" y="1600200"/>
            <a:ext cx="5108037" cy="4526280"/>
          </a:xfrm>
        </p:spPr>
        <p:txBody>
          <a:bodyPr>
            <a:normAutofit/>
          </a:bodyPr>
          <a:lstStyle/>
          <a:p>
            <a:pPr>
              <a:lnSpc>
                <a:spcPct val="90000"/>
              </a:lnSpc>
            </a:pPr>
            <a:r>
              <a:rPr lang="en-US" sz="2000" dirty="0"/>
              <a:t>DNA (</a:t>
            </a:r>
            <a:r>
              <a:rPr lang="en-US" sz="2000" b="1" dirty="0">
                <a:effectLst>
                  <a:outerShdw blurRad="38100" dist="38100" dir="2700000" algn="tl">
                    <a:srgbClr val="000000">
                      <a:alpha val="43137"/>
                    </a:srgbClr>
                  </a:outerShdw>
                </a:effectLst>
              </a:rPr>
              <a:t>Deoxyribonucleic Acid</a:t>
            </a:r>
            <a:r>
              <a:rPr lang="en-US" sz="2000" dirty="0"/>
              <a:t>) is a chemical substance located in nucleus of every cell in your body (except red blood cells)</a:t>
            </a:r>
          </a:p>
          <a:p>
            <a:pPr>
              <a:lnSpc>
                <a:spcPct val="90000"/>
              </a:lnSpc>
            </a:pPr>
            <a:r>
              <a:rPr lang="en-US" sz="2000" dirty="0"/>
              <a:t>DNA is inherited from your mother and father</a:t>
            </a:r>
          </a:p>
          <a:p>
            <a:pPr>
              <a:lnSpc>
                <a:spcPct val="90000"/>
              </a:lnSpc>
            </a:pPr>
            <a:r>
              <a:rPr lang="en-US" sz="2000" dirty="0"/>
              <a:t>Its purpose is to instruct the body on how to make proteins and serves as a template for cellular reproduction</a:t>
            </a:r>
          </a:p>
          <a:p>
            <a:pPr>
              <a:lnSpc>
                <a:spcPct val="90000"/>
              </a:lnSpc>
            </a:pPr>
            <a:r>
              <a:rPr lang="en-US" sz="2000" dirty="0"/>
              <a:t>DNA is the same in every cell of your body </a:t>
            </a:r>
          </a:p>
          <a:p>
            <a:pPr>
              <a:lnSpc>
                <a:spcPct val="90000"/>
              </a:lnSpc>
            </a:pPr>
            <a:r>
              <a:rPr lang="en-US" sz="2000" dirty="0"/>
              <a:t>DNA is unique to each person (except identical twins) and does not change over a person’s lifetime</a:t>
            </a:r>
          </a:p>
        </p:txBody>
      </p:sp>
    </p:spTree>
    <p:extLst>
      <p:ext uri="{BB962C8B-B14F-4D97-AF65-F5344CB8AC3E}">
        <p14:creationId xmlns:p14="http://schemas.microsoft.com/office/powerpoint/2010/main" val="31618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Random Match Probability (RMP)</a:t>
            </a:r>
          </a:p>
          <a:p>
            <a:pPr marL="0" indent="0">
              <a:buNone/>
            </a:pPr>
            <a:endParaRPr lang="en-US" dirty="0"/>
          </a:p>
        </p:txBody>
      </p:sp>
      <p:pic>
        <p:nvPicPr>
          <p:cNvPr id="5" name="Picture 3" descr="incl-excl blue"/>
          <p:cNvPicPr>
            <a:picLocks noChangeAspect="1" noChangeArrowheads="1"/>
          </p:cNvPicPr>
          <p:nvPr/>
        </p:nvPicPr>
        <p:blipFill rotWithShape="1">
          <a:blip r:embed="rId2">
            <a:extLst>
              <a:ext uri="{28A0092B-C50C-407E-A947-70E740481C1C}">
                <a14:useLocalDpi xmlns:a14="http://schemas.microsoft.com/office/drawing/2010/main" val="0"/>
              </a:ext>
            </a:extLst>
          </a:blip>
          <a:srcRect t="29144" b="43274"/>
          <a:stretch/>
        </p:blipFill>
        <p:spPr bwMode="auto">
          <a:xfrm>
            <a:off x="957841" y="2057400"/>
            <a:ext cx="5943600" cy="1168637"/>
          </a:xfrm>
          <a:prstGeom prst="rect">
            <a:avLst/>
          </a:prstGeom>
          <a:noFill/>
          <a:ln w="9525">
            <a:noFill/>
            <a:miter lim="800000"/>
            <a:headEnd/>
            <a:tailEnd/>
          </a:ln>
        </p:spPr>
      </p:pic>
      <p:sp>
        <p:nvSpPr>
          <p:cNvPr id="4" name="TextBox 3"/>
          <p:cNvSpPr txBox="1"/>
          <p:nvPr/>
        </p:nvSpPr>
        <p:spPr>
          <a:xfrm>
            <a:off x="6901441" y="2438400"/>
            <a:ext cx="1752600" cy="584775"/>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DNA on</a:t>
            </a:r>
          </a:p>
          <a:p>
            <a:pPr algn="ctr"/>
            <a:r>
              <a:rPr lang="en-US" sz="1600" dirty="0">
                <a:latin typeface="+mj-lt"/>
              </a:rPr>
              <a:t>Vaginal Swab</a:t>
            </a:r>
          </a:p>
        </p:txBody>
      </p:sp>
      <p:sp>
        <p:nvSpPr>
          <p:cNvPr id="8" name="TextBox 7"/>
          <p:cNvSpPr txBox="1"/>
          <p:nvPr/>
        </p:nvSpPr>
        <p:spPr>
          <a:xfrm>
            <a:off x="6901441" y="3505200"/>
            <a:ext cx="1752600" cy="338554"/>
          </a:xfrm>
          <a:prstGeom prst="rect">
            <a:avLst/>
          </a:prstGeom>
          <a:no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j-lt"/>
              </a:rPr>
              <a:t>POI #2</a:t>
            </a:r>
          </a:p>
        </p:txBody>
      </p:sp>
      <p:pic>
        <p:nvPicPr>
          <p:cNvPr id="20" name="Picture 3" descr="incl-excl blue"/>
          <p:cNvPicPr>
            <a:picLocks noChangeAspect="1" noChangeArrowheads="1"/>
          </p:cNvPicPr>
          <p:nvPr/>
        </p:nvPicPr>
        <p:blipFill rotWithShape="1">
          <a:blip r:embed="rId2">
            <a:extLst>
              <a:ext uri="{28A0092B-C50C-407E-A947-70E740481C1C}">
                <a14:useLocalDpi xmlns:a14="http://schemas.microsoft.com/office/drawing/2010/main" val="0"/>
              </a:ext>
            </a:extLst>
          </a:blip>
          <a:srcRect t="78761"/>
          <a:stretch/>
        </p:blipFill>
        <p:spPr bwMode="auto">
          <a:xfrm>
            <a:off x="957841" y="3352800"/>
            <a:ext cx="5943600" cy="899889"/>
          </a:xfrm>
          <a:prstGeom prst="rect">
            <a:avLst/>
          </a:prstGeom>
          <a:noFill/>
          <a:ln w="9525">
            <a:noFill/>
            <a:miter lim="800000"/>
            <a:headEnd/>
            <a:tailEnd/>
          </a:ln>
        </p:spPr>
      </p:pic>
      <p:sp>
        <p:nvSpPr>
          <p:cNvPr id="10" name="TextBox 9"/>
          <p:cNvSpPr txBox="1"/>
          <p:nvPr/>
        </p:nvSpPr>
        <p:spPr>
          <a:xfrm>
            <a:off x="685800" y="4638655"/>
            <a:ext cx="8097140" cy="1323439"/>
          </a:xfrm>
          <a:prstGeom prst="rect">
            <a:avLst/>
          </a:prstGeom>
          <a:noFill/>
        </p:spPr>
        <p:txBody>
          <a:bodyPr wrap="square" rtlCol="0">
            <a:spAutoFit/>
          </a:bodyPr>
          <a:lstStyle/>
          <a:p>
            <a:r>
              <a:rPr lang="en-US" sz="1600" dirty="0">
                <a:latin typeface="+mj-lt"/>
              </a:rPr>
              <a:t>The </a:t>
            </a:r>
            <a:r>
              <a:rPr lang="en-US" sz="1600" b="1" dirty="0">
                <a:effectLst>
                  <a:outerShdw blurRad="38100" dist="38100" dir="2700000" algn="tl">
                    <a:srgbClr val="000000">
                      <a:alpha val="43137"/>
                    </a:srgbClr>
                  </a:outerShdw>
                </a:effectLst>
                <a:latin typeface="+mj-lt"/>
              </a:rPr>
              <a:t>Law of Independent Events </a:t>
            </a:r>
            <a:r>
              <a:rPr lang="en-US" sz="1600" dirty="0">
                <a:latin typeface="+mj-lt"/>
              </a:rPr>
              <a:t>– two events are independent of one and the probability of each may be multiplied (combined RMP)</a:t>
            </a:r>
          </a:p>
          <a:p>
            <a:endParaRPr lang="en-US" sz="1600" dirty="0">
              <a:latin typeface="+mj-lt"/>
            </a:endParaRPr>
          </a:p>
          <a:p>
            <a:r>
              <a:rPr lang="en-US" sz="1600" dirty="0">
                <a:latin typeface="+mj-lt"/>
              </a:rPr>
              <a:t>Can you imagine what the discrimination of a twenty-one (21) loci genetic profile would be?</a:t>
            </a:r>
          </a:p>
        </p:txBody>
      </p:sp>
      <p:sp>
        <p:nvSpPr>
          <p:cNvPr id="6" name="Oval 5">
            <a:extLst>
              <a:ext uri="{FF2B5EF4-FFF2-40B4-BE49-F238E27FC236}">
                <a16:creationId xmlns:a16="http://schemas.microsoft.com/office/drawing/2014/main" id="{10B5F212-4DC3-6A1E-6078-6E02DC54675F}"/>
              </a:ext>
            </a:extLst>
          </p:cNvPr>
          <p:cNvSpPr/>
          <p:nvPr/>
        </p:nvSpPr>
        <p:spPr>
          <a:xfrm>
            <a:off x="1493810" y="2362200"/>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8E2722-D3D2-03FB-00B5-F6C2170E1DB2}"/>
              </a:ext>
            </a:extLst>
          </p:cNvPr>
          <p:cNvSpPr/>
          <p:nvPr/>
        </p:nvSpPr>
        <p:spPr>
          <a:xfrm>
            <a:off x="3162300" y="2451219"/>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881BB1-1935-0D81-9A78-7D09107B8E1F}"/>
              </a:ext>
            </a:extLst>
          </p:cNvPr>
          <p:cNvSpPr/>
          <p:nvPr/>
        </p:nvSpPr>
        <p:spPr>
          <a:xfrm>
            <a:off x="4813851" y="2369478"/>
            <a:ext cx="838200" cy="838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2E0DB5-61BC-90CA-3730-F6D63EAEF63E}"/>
              </a:ext>
            </a:extLst>
          </p:cNvPr>
          <p:cNvSpPr txBox="1"/>
          <p:nvPr/>
        </p:nvSpPr>
        <p:spPr>
          <a:xfrm>
            <a:off x="2600096" y="2493684"/>
            <a:ext cx="277179" cy="461665"/>
          </a:xfrm>
          <a:prstGeom prst="rect">
            <a:avLst/>
          </a:prstGeom>
          <a:noFill/>
        </p:spPr>
        <p:txBody>
          <a:bodyPr wrap="square" rtlCol="0">
            <a:spAutoFit/>
          </a:bodyPr>
          <a:lstStyle/>
          <a:p>
            <a:r>
              <a:rPr lang="en-US" sz="2400" dirty="0">
                <a:solidFill>
                  <a:srgbClr val="FF0000"/>
                </a:solidFill>
                <a:latin typeface="+mj-lt"/>
              </a:rPr>
              <a:t>X</a:t>
            </a:r>
          </a:p>
        </p:txBody>
      </p:sp>
      <p:sp>
        <p:nvSpPr>
          <p:cNvPr id="12" name="TextBox 11">
            <a:extLst>
              <a:ext uri="{FF2B5EF4-FFF2-40B4-BE49-F238E27FC236}">
                <a16:creationId xmlns:a16="http://schemas.microsoft.com/office/drawing/2014/main" id="{D9570BC1-9C76-4394-A738-D806041DE8AC}"/>
              </a:ext>
            </a:extLst>
          </p:cNvPr>
          <p:cNvSpPr txBox="1"/>
          <p:nvPr/>
        </p:nvSpPr>
        <p:spPr>
          <a:xfrm>
            <a:off x="4250505" y="2493684"/>
            <a:ext cx="277179" cy="461665"/>
          </a:xfrm>
          <a:prstGeom prst="rect">
            <a:avLst/>
          </a:prstGeom>
          <a:noFill/>
        </p:spPr>
        <p:txBody>
          <a:bodyPr wrap="square" rtlCol="0">
            <a:spAutoFit/>
          </a:bodyPr>
          <a:lstStyle/>
          <a:p>
            <a:r>
              <a:rPr lang="en-US" sz="2400" dirty="0">
                <a:solidFill>
                  <a:srgbClr val="FF0000"/>
                </a:solidFill>
                <a:latin typeface="+mj-lt"/>
              </a:rPr>
              <a:t>X</a:t>
            </a:r>
          </a:p>
        </p:txBody>
      </p:sp>
    </p:spTree>
    <p:extLst>
      <p:ext uri="{BB962C8B-B14F-4D97-AF65-F5344CB8AC3E}">
        <p14:creationId xmlns:p14="http://schemas.microsoft.com/office/powerpoint/2010/main" val="355502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p:txBody>
          <a:bodyPr>
            <a:normAutofit/>
          </a:bodyPr>
          <a:lstStyle/>
          <a:p>
            <a:r>
              <a:rPr lang="en-US" dirty="0"/>
              <a:t>How rare is today’s genetic profile?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763000"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9600" y="3113038"/>
            <a:ext cx="8077200" cy="230832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2400" dirty="0"/>
              <a:t>POI #2 is </a:t>
            </a:r>
            <a:r>
              <a:rPr lang="en-US" sz="2400" b="1" dirty="0"/>
              <a:t>not excluded </a:t>
            </a:r>
            <a:r>
              <a:rPr lang="en-US" sz="2400" dirty="0"/>
              <a:t>as a source of the human DNA identified on the vaginal swab. </a:t>
            </a:r>
          </a:p>
          <a:p>
            <a:endParaRPr lang="en-US" sz="2400" dirty="0"/>
          </a:p>
          <a:p>
            <a:r>
              <a:rPr lang="en-US" sz="2400" dirty="0"/>
              <a:t>The probability of selecting the observed profile from a theoretical population of random unrelated individuals is approximately 1 in </a:t>
            </a:r>
            <a:r>
              <a:rPr lang="en-US" sz="2400" dirty="0">
                <a:solidFill>
                  <a:srgbClr val="FF0000"/>
                </a:solidFill>
                <a:effectLst>
                  <a:outerShdw blurRad="38100" dist="38100" dir="2700000" algn="tl">
                    <a:srgbClr val="000000">
                      <a:alpha val="43137"/>
                    </a:srgbClr>
                  </a:outerShdw>
                </a:effectLst>
              </a:rPr>
              <a:t>4,000,000,000,000,000</a:t>
            </a:r>
            <a:r>
              <a:rPr lang="en-US" sz="2400" dirty="0"/>
              <a:t>. </a:t>
            </a:r>
          </a:p>
        </p:txBody>
      </p:sp>
    </p:spTree>
    <p:extLst>
      <p:ext uri="{BB962C8B-B14F-4D97-AF65-F5344CB8AC3E}">
        <p14:creationId xmlns:p14="http://schemas.microsoft.com/office/powerpoint/2010/main" val="12963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Forensic DNA Mixtures – more than one contributor</a:t>
            </a:r>
          </a:p>
          <a:p>
            <a:pPr marL="457200" lvl="1" indent="0">
              <a:buNone/>
            </a:pPr>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1600" dirty="0"/>
          </a:p>
          <a:p>
            <a:endParaRPr lang="en-US" sz="1600" dirty="0"/>
          </a:p>
          <a:p>
            <a:r>
              <a:rPr lang="en-US" sz="1800" dirty="0"/>
              <a:t>Can you provide a weight of evidence in a mixture sample?</a:t>
            </a:r>
          </a:p>
          <a:p>
            <a:pPr lvl="1"/>
            <a:r>
              <a:rPr lang="en-US" sz="1800" dirty="0"/>
              <a:t>Is a genotype </a:t>
            </a:r>
            <a:r>
              <a:rPr lang="en-US" sz="1800" dirty="0">
                <a:effectLst>
                  <a:outerShdw blurRad="38100" dist="38100" dir="2700000" algn="tl">
                    <a:srgbClr val="000000">
                      <a:alpha val="43137"/>
                    </a:srgbClr>
                  </a:outerShdw>
                </a:effectLst>
              </a:rPr>
              <a:t>distinguishable</a:t>
            </a:r>
            <a:r>
              <a:rPr lang="en-US" sz="1800" dirty="0"/>
              <a:t> in the mixture?</a:t>
            </a:r>
          </a:p>
          <a:p>
            <a:pPr lvl="2"/>
            <a:r>
              <a:rPr lang="en-US" sz="1800" dirty="0"/>
              <a:t>Yes:  Random Match Probability (RMP)</a:t>
            </a:r>
          </a:p>
          <a:p>
            <a:pPr lvl="2"/>
            <a:r>
              <a:rPr lang="en-US" sz="1800" dirty="0"/>
              <a:t>No:  Combined Probability of Inclusion (CPI)</a:t>
            </a:r>
          </a:p>
          <a:p>
            <a:endParaRPr lang="en-US" dirty="0"/>
          </a:p>
        </p:txBody>
      </p:sp>
      <p:pic>
        <p:nvPicPr>
          <p:cNvPr id="13" name="Picture 12">
            <a:extLst>
              <a:ext uri="{FF2B5EF4-FFF2-40B4-BE49-F238E27FC236}">
                <a16:creationId xmlns:a16="http://schemas.microsoft.com/office/drawing/2014/main" id="{4290E8B9-A8DF-C3BA-E5DD-7923C35CE353}"/>
              </a:ext>
            </a:extLst>
          </p:cNvPr>
          <p:cNvPicPr>
            <a:picLocks noChangeAspect="1"/>
          </p:cNvPicPr>
          <p:nvPr/>
        </p:nvPicPr>
        <p:blipFill>
          <a:blip r:embed="rId3"/>
          <a:stretch>
            <a:fillRect/>
          </a:stretch>
        </p:blipFill>
        <p:spPr>
          <a:xfrm>
            <a:off x="114300" y="2024349"/>
            <a:ext cx="8915400" cy="2128551"/>
          </a:xfrm>
          <a:prstGeom prst="rect">
            <a:avLst/>
          </a:prstGeom>
        </p:spPr>
      </p:pic>
      <p:sp>
        <p:nvSpPr>
          <p:cNvPr id="29" name="Oval 28">
            <a:extLst>
              <a:ext uri="{FF2B5EF4-FFF2-40B4-BE49-F238E27FC236}">
                <a16:creationId xmlns:a16="http://schemas.microsoft.com/office/drawing/2014/main" id="{45E5C959-EA54-89FE-55EC-DD2B781F5F3E}"/>
              </a:ext>
            </a:extLst>
          </p:cNvPr>
          <p:cNvSpPr/>
          <p:nvPr/>
        </p:nvSpPr>
        <p:spPr>
          <a:xfrm>
            <a:off x="532622" y="2343150"/>
            <a:ext cx="2057400" cy="2057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0D3A56A-8648-56BC-BCCE-C0B10CF3F099}"/>
              </a:ext>
            </a:extLst>
          </p:cNvPr>
          <p:cNvSpPr txBox="1"/>
          <p:nvPr/>
        </p:nvSpPr>
        <p:spPr>
          <a:xfrm>
            <a:off x="2895600" y="2967335"/>
            <a:ext cx="1524000" cy="923330"/>
          </a:xfrm>
          <a:prstGeom prst="rect">
            <a:avLst/>
          </a:prstGeom>
          <a:solidFill>
            <a:schemeClr val="bg1"/>
          </a:solidFill>
          <a:ln w="25400">
            <a:solidFill>
              <a:srgbClr val="FF0000"/>
            </a:solidFill>
          </a:ln>
        </p:spPr>
        <p:txBody>
          <a:bodyPr wrap="square" rtlCol="0">
            <a:spAutoFit/>
          </a:bodyPr>
          <a:lstStyle/>
          <a:p>
            <a:r>
              <a:rPr lang="en-US" dirty="0">
                <a:latin typeface="+mj-lt"/>
              </a:rPr>
              <a:t>More than two alelles per locus</a:t>
            </a:r>
          </a:p>
        </p:txBody>
      </p:sp>
      <p:cxnSp>
        <p:nvCxnSpPr>
          <p:cNvPr id="32" name="Straight Connector 31">
            <a:extLst>
              <a:ext uri="{FF2B5EF4-FFF2-40B4-BE49-F238E27FC236}">
                <a16:creationId xmlns:a16="http://schemas.microsoft.com/office/drawing/2014/main" id="{6BEF8130-1A3D-52EA-123F-73AEC95E2BF2}"/>
              </a:ext>
            </a:extLst>
          </p:cNvPr>
          <p:cNvCxnSpPr>
            <a:stCxn id="29" idx="7"/>
            <a:endCxn id="30" idx="1"/>
          </p:cNvCxnSpPr>
          <p:nvPr/>
        </p:nvCxnSpPr>
        <p:spPr>
          <a:xfrm>
            <a:off x="2288723" y="2644449"/>
            <a:ext cx="606877" cy="7845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F8219B-B58F-27A9-09C2-74BD37E15CFD}"/>
              </a:ext>
            </a:extLst>
          </p:cNvPr>
          <p:cNvSpPr txBox="1"/>
          <p:nvPr/>
        </p:nvSpPr>
        <p:spPr>
          <a:xfrm>
            <a:off x="6287240" y="2967335"/>
            <a:ext cx="1524000" cy="923330"/>
          </a:xfrm>
          <a:prstGeom prst="rect">
            <a:avLst/>
          </a:prstGeom>
          <a:solidFill>
            <a:schemeClr val="bg1"/>
          </a:solidFill>
          <a:ln w="25400">
            <a:solidFill>
              <a:srgbClr val="FF0000"/>
            </a:solidFill>
          </a:ln>
        </p:spPr>
        <p:txBody>
          <a:bodyPr wrap="square" rtlCol="0">
            <a:spAutoFit/>
          </a:bodyPr>
          <a:lstStyle/>
          <a:p>
            <a:r>
              <a:rPr lang="en-US" dirty="0">
                <a:latin typeface="+mj-lt"/>
              </a:rPr>
              <a:t>Allele peak imbalance at a locus</a:t>
            </a:r>
          </a:p>
        </p:txBody>
      </p:sp>
      <p:sp>
        <p:nvSpPr>
          <p:cNvPr id="34" name="Oval 33">
            <a:extLst>
              <a:ext uri="{FF2B5EF4-FFF2-40B4-BE49-F238E27FC236}">
                <a16:creationId xmlns:a16="http://schemas.microsoft.com/office/drawing/2014/main" id="{57C5B7FF-D059-8EB4-75EE-58D3EA6068EA}"/>
              </a:ext>
            </a:extLst>
          </p:cNvPr>
          <p:cNvSpPr/>
          <p:nvPr/>
        </p:nvSpPr>
        <p:spPr>
          <a:xfrm>
            <a:off x="4526904" y="2343150"/>
            <a:ext cx="1524000" cy="2057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A78EBF45-4EC6-8050-9B1E-399DE0750F86}"/>
              </a:ext>
            </a:extLst>
          </p:cNvPr>
          <p:cNvCxnSpPr>
            <a:cxnSpLocks/>
            <a:stCxn id="34" idx="7"/>
            <a:endCxn id="33" idx="1"/>
          </p:cNvCxnSpPr>
          <p:nvPr/>
        </p:nvCxnSpPr>
        <p:spPr>
          <a:xfrm>
            <a:off x="5827719" y="2644449"/>
            <a:ext cx="459521" cy="7845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1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a:t>Forensic DNA Mixtures</a:t>
            </a:r>
          </a:p>
          <a:p>
            <a:pPr lvl="1"/>
            <a:r>
              <a:rPr lang="en-US" sz="2400" dirty="0">
                <a:effectLst>
                  <a:outerShdw blurRad="38100" dist="38100" dir="2700000" algn="tl">
                    <a:srgbClr val="000000">
                      <a:alpha val="43137"/>
                    </a:srgbClr>
                  </a:outerShdw>
                </a:effectLst>
              </a:rPr>
              <a:t>Distinguishable</a:t>
            </a:r>
            <a:r>
              <a:rPr lang="en-US" sz="2400" dirty="0"/>
              <a:t> genotypes in the mixture - RMP</a:t>
            </a:r>
          </a:p>
          <a:p>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dirty="0"/>
          </a:p>
          <a:p>
            <a:endParaRPr lang="en-US" dirty="0"/>
          </a:p>
          <a:p>
            <a:endParaRPr lang="en-US" dirty="0"/>
          </a:p>
          <a:p>
            <a:r>
              <a:rPr lang="en-US" dirty="0"/>
              <a:t>Intimate sample (vaginal swab)</a:t>
            </a:r>
          </a:p>
          <a:p>
            <a:pPr lvl="1"/>
            <a:r>
              <a:rPr lang="en-US" sz="2400" dirty="0"/>
              <a:t>Condition on the </a:t>
            </a:r>
            <a:r>
              <a:rPr lang="en-US" sz="2400" dirty="0">
                <a:effectLst>
                  <a:outerShdw blurRad="38100" dist="38100" dir="2700000" algn="tl">
                    <a:srgbClr val="000000">
                      <a:alpha val="43137"/>
                    </a:srgbClr>
                  </a:outerShdw>
                </a:effectLst>
              </a:rPr>
              <a:t>intimate</a:t>
            </a:r>
            <a:r>
              <a:rPr lang="en-US" sz="2400" dirty="0"/>
              <a:t> donor’s known profile</a:t>
            </a:r>
          </a:p>
          <a:p>
            <a:pPr lvl="2"/>
            <a:r>
              <a:rPr lang="en-US" sz="2400" dirty="0"/>
              <a:t>The intimate donor’s profile “</a:t>
            </a:r>
            <a:r>
              <a:rPr lang="en-US" sz="2400" dirty="0">
                <a:effectLst>
                  <a:outerShdw blurRad="38100" dist="38100" dir="2700000" algn="tl">
                    <a:srgbClr val="000000">
                      <a:alpha val="43137"/>
                    </a:srgbClr>
                  </a:outerShdw>
                </a:effectLst>
              </a:rPr>
              <a:t>subtracted</a:t>
            </a:r>
            <a:r>
              <a:rPr lang="en-US" sz="2400" dirty="0"/>
              <a:t>” out</a:t>
            </a:r>
          </a:p>
          <a:p>
            <a:pPr lvl="2"/>
            <a:r>
              <a:rPr lang="en-US" sz="2400" dirty="0"/>
              <a:t>Assuming two donors, the remaining DNA is the </a:t>
            </a:r>
            <a:r>
              <a:rPr lang="en-US" sz="2400" dirty="0">
                <a:effectLst>
                  <a:outerShdw blurRad="38100" dist="38100" dir="2700000" algn="tl">
                    <a:srgbClr val="000000">
                      <a:alpha val="43137"/>
                    </a:srgbClr>
                  </a:outerShdw>
                </a:effectLst>
              </a:rPr>
              <a:t>distinguishable</a:t>
            </a:r>
            <a:r>
              <a:rPr lang="en-US" sz="2400" dirty="0"/>
              <a:t> foreign genotype at each locus</a:t>
            </a:r>
          </a:p>
          <a:p>
            <a:pPr lvl="2"/>
            <a:r>
              <a:rPr lang="en-US" sz="2400" dirty="0">
                <a:effectLst>
                  <a:outerShdw blurRad="38100" dist="38100" dir="2700000" algn="tl">
                    <a:srgbClr val="000000">
                      <a:alpha val="43137"/>
                    </a:srgbClr>
                  </a:outerShdw>
                </a:effectLst>
              </a:rPr>
              <a:t>Major</a:t>
            </a:r>
            <a:r>
              <a:rPr lang="en-US" sz="2400" dirty="0"/>
              <a:t> profile (Foreign) / </a:t>
            </a:r>
            <a:r>
              <a:rPr lang="en-US" sz="2400" dirty="0">
                <a:effectLst>
                  <a:outerShdw blurRad="38100" dist="38100" dir="2700000" algn="tl">
                    <a:srgbClr val="000000">
                      <a:alpha val="43137"/>
                    </a:srgbClr>
                  </a:outerShdw>
                </a:effectLst>
              </a:rPr>
              <a:t>Minor</a:t>
            </a:r>
            <a:r>
              <a:rPr lang="en-US" sz="2400" dirty="0"/>
              <a:t> profile (Intimate)  </a:t>
            </a:r>
          </a:p>
          <a:p>
            <a:endParaRPr lang="en-US" dirty="0"/>
          </a:p>
        </p:txBody>
      </p:sp>
      <p:pic>
        <p:nvPicPr>
          <p:cNvPr id="13" name="Picture 12">
            <a:extLst>
              <a:ext uri="{FF2B5EF4-FFF2-40B4-BE49-F238E27FC236}">
                <a16:creationId xmlns:a16="http://schemas.microsoft.com/office/drawing/2014/main" id="{4290E8B9-A8DF-C3BA-E5DD-7923C35CE353}"/>
              </a:ext>
            </a:extLst>
          </p:cNvPr>
          <p:cNvPicPr>
            <a:picLocks noChangeAspect="1"/>
          </p:cNvPicPr>
          <p:nvPr/>
        </p:nvPicPr>
        <p:blipFill>
          <a:blip r:embed="rId3"/>
          <a:stretch>
            <a:fillRect/>
          </a:stretch>
        </p:blipFill>
        <p:spPr>
          <a:xfrm>
            <a:off x="76200" y="2514600"/>
            <a:ext cx="8915400" cy="2128551"/>
          </a:xfrm>
          <a:prstGeom prst="rect">
            <a:avLst/>
          </a:prstGeom>
        </p:spPr>
      </p:pic>
      <p:sp>
        <p:nvSpPr>
          <p:cNvPr id="16" name="Arrow: Up 15">
            <a:extLst>
              <a:ext uri="{FF2B5EF4-FFF2-40B4-BE49-F238E27FC236}">
                <a16:creationId xmlns:a16="http://schemas.microsoft.com/office/drawing/2014/main" id="{87448AD5-7325-AA42-2005-22C7206873FC}"/>
              </a:ext>
            </a:extLst>
          </p:cNvPr>
          <p:cNvSpPr/>
          <p:nvPr/>
        </p:nvSpPr>
        <p:spPr>
          <a:xfrm>
            <a:off x="1355417" y="4575150"/>
            <a:ext cx="169416" cy="233649"/>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 16">
            <a:extLst>
              <a:ext uri="{FF2B5EF4-FFF2-40B4-BE49-F238E27FC236}">
                <a16:creationId xmlns:a16="http://schemas.microsoft.com/office/drawing/2014/main" id="{73CB456B-8B7D-1CEA-CD7F-1B5C07A85AB9}"/>
              </a:ext>
            </a:extLst>
          </p:cNvPr>
          <p:cNvSpPr/>
          <p:nvPr/>
        </p:nvSpPr>
        <p:spPr>
          <a:xfrm>
            <a:off x="1531491" y="4575151"/>
            <a:ext cx="169416" cy="233649"/>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0ACD9E1E-F1CD-6EB5-49C4-77713CC74EC1}"/>
              </a:ext>
            </a:extLst>
          </p:cNvPr>
          <p:cNvSpPr/>
          <p:nvPr/>
        </p:nvSpPr>
        <p:spPr>
          <a:xfrm>
            <a:off x="5030126" y="4575152"/>
            <a:ext cx="169416" cy="233649"/>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4EFA1612-DC82-54F7-3C20-7A72DA996945}"/>
              </a:ext>
            </a:extLst>
          </p:cNvPr>
          <p:cNvSpPr/>
          <p:nvPr/>
        </p:nvSpPr>
        <p:spPr>
          <a:xfrm>
            <a:off x="7924800" y="4575152"/>
            <a:ext cx="169416" cy="233649"/>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3042D3F3-41FC-743D-F524-4ACDE07827D3}"/>
              </a:ext>
            </a:extLst>
          </p:cNvPr>
          <p:cNvSpPr/>
          <p:nvPr/>
        </p:nvSpPr>
        <p:spPr>
          <a:xfrm>
            <a:off x="4865704" y="4575152"/>
            <a:ext cx="169416" cy="233649"/>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63F981BE-46BB-8DCF-B030-289D128C32BE}"/>
              </a:ext>
            </a:extLst>
          </p:cNvPr>
          <p:cNvSpPr/>
          <p:nvPr/>
        </p:nvSpPr>
        <p:spPr>
          <a:xfrm>
            <a:off x="1066800" y="3733800"/>
            <a:ext cx="152400" cy="231125"/>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2CE5B6D6-84D9-1C68-3C72-B984DFA39589}"/>
              </a:ext>
            </a:extLst>
          </p:cNvPr>
          <p:cNvSpPr/>
          <p:nvPr/>
        </p:nvSpPr>
        <p:spPr>
          <a:xfrm>
            <a:off x="2057400" y="3731733"/>
            <a:ext cx="152400" cy="231125"/>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4EEA6EF6-99D1-DB41-E819-177586679989}"/>
              </a:ext>
            </a:extLst>
          </p:cNvPr>
          <p:cNvSpPr/>
          <p:nvPr/>
        </p:nvSpPr>
        <p:spPr>
          <a:xfrm>
            <a:off x="7239000" y="3738761"/>
            <a:ext cx="152400" cy="231125"/>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C1DF5D1B-19F6-8673-9A0E-3075B5C7D024}"/>
              </a:ext>
            </a:extLst>
          </p:cNvPr>
          <p:cNvSpPr/>
          <p:nvPr/>
        </p:nvSpPr>
        <p:spPr>
          <a:xfrm>
            <a:off x="5638800" y="3731733"/>
            <a:ext cx="152400" cy="231125"/>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CDC29AF1-E2DD-B37B-1646-3D50A4617817}"/>
              </a:ext>
            </a:extLst>
          </p:cNvPr>
          <p:cNvSpPr/>
          <p:nvPr/>
        </p:nvSpPr>
        <p:spPr>
          <a:xfrm>
            <a:off x="7492014" y="3738761"/>
            <a:ext cx="152400" cy="231125"/>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Brace 26">
            <a:extLst>
              <a:ext uri="{FF2B5EF4-FFF2-40B4-BE49-F238E27FC236}">
                <a16:creationId xmlns:a16="http://schemas.microsoft.com/office/drawing/2014/main" id="{17E1E4DB-CF9F-AF13-A318-AE2016059849}"/>
              </a:ext>
            </a:extLst>
          </p:cNvPr>
          <p:cNvSpPr/>
          <p:nvPr/>
        </p:nvSpPr>
        <p:spPr>
          <a:xfrm>
            <a:off x="4572000" y="3048000"/>
            <a:ext cx="293704" cy="381000"/>
          </a:xfrm>
          <a:prstGeom prst="leftBrace">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row: Down 27">
            <a:extLst>
              <a:ext uri="{FF2B5EF4-FFF2-40B4-BE49-F238E27FC236}">
                <a16:creationId xmlns:a16="http://schemas.microsoft.com/office/drawing/2014/main" id="{31244ED1-BE2A-C467-E879-D3452871FF51}"/>
              </a:ext>
            </a:extLst>
          </p:cNvPr>
          <p:cNvSpPr/>
          <p:nvPr/>
        </p:nvSpPr>
        <p:spPr>
          <a:xfrm rot="16200000">
            <a:off x="4302341" y="3122937"/>
            <a:ext cx="152400" cy="231125"/>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820765-0091-58D7-85F4-AE06837812EC}"/>
              </a:ext>
            </a:extLst>
          </p:cNvPr>
          <p:cNvSpPr txBox="1"/>
          <p:nvPr/>
        </p:nvSpPr>
        <p:spPr>
          <a:xfrm>
            <a:off x="457200" y="2945368"/>
            <a:ext cx="762000" cy="369332"/>
          </a:xfrm>
          <a:prstGeom prst="rect">
            <a:avLst/>
          </a:prstGeom>
          <a:solidFill>
            <a:schemeClr val="accent5">
              <a:alpha val="40000"/>
            </a:schemeClr>
          </a:solidFill>
        </p:spPr>
        <p:txBody>
          <a:bodyPr wrap="square" rtlCol="0">
            <a:spAutoFit/>
          </a:bodyPr>
          <a:lstStyle/>
          <a:p>
            <a:r>
              <a:rPr lang="en-US" dirty="0"/>
              <a:t>10,14</a:t>
            </a:r>
          </a:p>
        </p:txBody>
      </p:sp>
      <p:sp>
        <p:nvSpPr>
          <p:cNvPr id="5" name="TextBox 4">
            <a:extLst>
              <a:ext uri="{FF2B5EF4-FFF2-40B4-BE49-F238E27FC236}">
                <a16:creationId xmlns:a16="http://schemas.microsoft.com/office/drawing/2014/main" id="{7FFA3F1A-0625-656C-02F1-CB947801E13F}"/>
              </a:ext>
            </a:extLst>
          </p:cNvPr>
          <p:cNvSpPr txBox="1"/>
          <p:nvPr/>
        </p:nvSpPr>
        <p:spPr>
          <a:xfrm>
            <a:off x="6629400" y="2977633"/>
            <a:ext cx="609600" cy="369332"/>
          </a:xfrm>
          <a:prstGeom prst="rect">
            <a:avLst/>
          </a:prstGeom>
          <a:solidFill>
            <a:schemeClr val="accent5">
              <a:alpha val="40000"/>
            </a:schemeClr>
          </a:solidFill>
        </p:spPr>
        <p:txBody>
          <a:bodyPr wrap="square" rtlCol="0">
            <a:spAutoFit/>
          </a:bodyPr>
          <a:lstStyle/>
          <a:p>
            <a:r>
              <a:rPr lang="en-US" dirty="0"/>
              <a:t>7,8</a:t>
            </a:r>
          </a:p>
        </p:txBody>
      </p:sp>
      <p:sp>
        <p:nvSpPr>
          <p:cNvPr id="6" name="TextBox 5">
            <a:extLst>
              <a:ext uri="{FF2B5EF4-FFF2-40B4-BE49-F238E27FC236}">
                <a16:creationId xmlns:a16="http://schemas.microsoft.com/office/drawing/2014/main" id="{50E45788-898D-3D0D-C386-6FEC59FBF50E}"/>
              </a:ext>
            </a:extLst>
          </p:cNvPr>
          <p:cNvSpPr txBox="1"/>
          <p:nvPr/>
        </p:nvSpPr>
        <p:spPr>
          <a:xfrm>
            <a:off x="2993253" y="2937938"/>
            <a:ext cx="873544" cy="369332"/>
          </a:xfrm>
          <a:prstGeom prst="rect">
            <a:avLst/>
          </a:prstGeom>
          <a:solidFill>
            <a:schemeClr val="accent5">
              <a:alpha val="40000"/>
            </a:schemeClr>
          </a:solidFill>
        </p:spPr>
        <p:txBody>
          <a:bodyPr wrap="square" rtlCol="0">
            <a:spAutoFit/>
          </a:bodyPr>
          <a:lstStyle/>
          <a:p>
            <a:r>
              <a:rPr lang="en-US" dirty="0"/>
              <a:t>14,17.2</a:t>
            </a:r>
          </a:p>
        </p:txBody>
      </p:sp>
      <p:sp>
        <p:nvSpPr>
          <p:cNvPr id="7" name="TextBox 6">
            <a:extLst>
              <a:ext uri="{FF2B5EF4-FFF2-40B4-BE49-F238E27FC236}">
                <a16:creationId xmlns:a16="http://schemas.microsoft.com/office/drawing/2014/main" id="{E13D21C8-0C44-5DB1-4D58-71C2334E0765}"/>
              </a:ext>
            </a:extLst>
          </p:cNvPr>
          <p:cNvSpPr txBox="1"/>
          <p:nvPr/>
        </p:nvSpPr>
        <p:spPr>
          <a:xfrm>
            <a:off x="1794766" y="2937938"/>
            <a:ext cx="873543" cy="369332"/>
          </a:xfrm>
          <a:prstGeom prst="rect">
            <a:avLst/>
          </a:prstGeom>
          <a:solidFill>
            <a:schemeClr val="tx2">
              <a:alpha val="40000"/>
            </a:schemeClr>
          </a:solidFill>
        </p:spPr>
        <p:txBody>
          <a:bodyPr wrap="square" rtlCol="0">
            <a:spAutoFit/>
          </a:bodyPr>
          <a:lstStyle/>
          <a:p>
            <a:r>
              <a:rPr lang="en-US" dirty="0"/>
              <a:t>11,11.3</a:t>
            </a:r>
          </a:p>
        </p:txBody>
      </p:sp>
      <p:sp>
        <p:nvSpPr>
          <p:cNvPr id="8" name="TextBox 7">
            <a:extLst>
              <a:ext uri="{FF2B5EF4-FFF2-40B4-BE49-F238E27FC236}">
                <a16:creationId xmlns:a16="http://schemas.microsoft.com/office/drawing/2014/main" id="{ED3A7411-F5D2-7D7A-AD3A-4BB4C9B06C4F}"/>
              </a:ext>
            </a:extLst>
          </p:cNvPr>
          <p:cNvSpPr txBox="1"/>
          <p:nvPr/>
        </p:nvSpPr>
        <p:spPr>
          <a:xfrm>
            <a:off x="5213193" y="2977633"/>
            <a:ext cx="873543" cy="369332"/>
          </a:xfrm>
          <a:prstGeom prst="rect">
            <a:avLst/>
          </a:prstGeom>
          <a:solidFill>
            <a:schemeClr val="tx2">
              <a:alpha val="40000"/>
            </a:schemeClr>
          </a:solidFill>
        </p:spPr>
        <p:txBody>
          <a:bodyPr wrap="square" rtlCol="0">
            <a:spAutoFit/>
          </a:bodyPr>
          <a:lstStyle/>
          <a:p>
            <a:r>
              <a:rPr lang="en-US" dirty="0"/>
              <a:t>14,15</a:t>
            </a:r>
          </a:p>
        </p:txBody>
      </p:sp>
      <p:sp>
        <p:nvSpPr>
          <p:cNvPr id="9" name="TextBox 8">
            <a:extLst>
              <a:ext uri="{FF2B5EF4-FFF2-40B4-BE49-F238E27FC236}">
                <a16:creationId xmlns:a16="http://schemas.microsoft.com/office/drawing/2014/main" id="{7F53AF05-2D75-2994-192B-2DBB0611FD74}"/>
              </a:ext>
            </a:extLst>
          </p:cNvPr>
          <p:cNvSpPr txBox="1"/>
          <p:nvPr/>
        </p:nvSpPr>
        <p:spPr>
          <a:xfrm>
            <a:off x="8128584" y="2981247"/>
            <a:ext cx="873543" cy="369332"/>
          </a:xfrm>
          <a:prstGeom prst="rect">
            <a:avLst/>
          </a:prstGeom>
          <a:solidFill>
            <a:schemeClr val="tx2">
              <a:alpha val="40000"/>
            </a:schemeClr>
          </a:solidFill>
        </p:spPr>
        <p:txBody>
          <a:bodyPr wrap="square" rtlCol="0">
            <a:spAutoFit/>
          </a:bodyPr>
          <a:lstStyle/>
          <a:p>
            <a:r>
              <a:rPr lang="en-US" dirty="0"/>
              <a:t>9.3,9.3</a:t>
            </a:r>
          </a:p>
        </p:txBody>
      </p:sp>
    </p:spTree>
    <p:extLst>
      <p:ext uri="{BB962C8B-B14F-4D97-AF65-F5344CB8AC3E}">
        <p14:creationId xmlns:p14="http://schemas.microsoft.com/office/powerpoint/2010/main" val="37933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500"/>
                                        <p:tgtEl>
                                          <p:spTgt spid="3">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fade">
                                      <p:cBhvr>
                                        <p:cTn id="29" dur="500"/>
                                        <p:tgtEl>
                                          <p:spTgt spid="3">
                                            <p:txEl>
                                              <p:pRg st="13" end="1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fade">
                                      <p:cBhvr>
                                        <p:cTn id="58" dur="500"/>
                                        <p:tgtEl>
                                          <p:spTgt spid="3">
                                            <p:txEl>
                                              <p:pRg st="14" end="14"/>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fade">
                                      <p:cBhvr>
                                        <p:cTn id="78" dur="500"/>
                                        <p:tgtEl>
                                          <p:spTgt spid="3">
                                            <p:txEl>
                                              <p:pRg st="15" end="15"/>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4" grpId="0" animBg="1"/>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57200" y="1447800"/>
            <a:ext cx="8229600" cy="5029200"/>
          </a:xfrm>
        </p:spPr>
        <p:txBody>
          <a:bodyPr>
            <a:normAutofit/>
          </a:bodyPr>
          <a:lstStyle/>
          <a:p>
            <a:r>
              <a:rPr lang="en-US" sz="2200" dirty="0"/>
              <a:t>Forensic DNA Mixtures</a:t>
            </a:r>
          </a:p>
          <a:p>
            <a:pPr lvl="1"/>
            <a:r>
              <a:rPr lang="en-US" sz="2200" dirty="0">
                <a:effectLst>
                  <a:outerShdw blurRad="38100" dist="38100" dir="2700000" algn="tl">
                    <a:srgbClr val="000000">
                      <a:alpha val="43137"/>
                    </a:srgbClr>
                  </a:outerShdw>
                </a:effectLst>
              </a:rPr>
              <a:t>Distinguishable</a:t>
            </a:r>
            <a:r>
              <a:rPr lang="en-US" sz="2200" dirty="0"/>
              <a:t> genotypes in the mixture - RMP</a:t>
            </a:r>
          </a:p>
          <a:p>
            <a:pPr lvl="1"/>
            <a:endParaRPr lang="en-US" sz="22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r>
              <a:rPr lang="en-US" sz="2200" dirty="0"/>
              <a:t>The frequency of each </a:t>
            </a:r>
            <a:r>
              <a:rPr lang="en-US" sz="2200" dirty="0">
                <a:effectLst>
                  <a:outerShdw blurRad="38100" dist="38100" dir="2700000" algn="tl">
                    <a:srgbClr val="000000">
                      <a:alpha val="43137"/>
                    </a:srgbClr>
                  </a:outerShdw>
                </a:effectLst>
              </a:rPr>
              <a:t>distinguishable</a:t>
            </a:r>
            <a:r>
              <a:rPr lang="en-US" sz="2200" dirty="0"/>
              <a:t> genotype is multiplied and expressed as the </a:t>
            </a:r>
            <a:r>
              <a:rPr lang="en-US" sz="2200" dirty="0">
                <a:effectLst>
                  <a:outerShdw blurRad="38100" dist="38100" dir="2700000" algn="tl">
                    <a:srgbClr val="000000">
                      <a:alpha val="43137"/>
                    </a:srgbClr>
                  </a:outerShdw>
                </a:effectLst>
              </a:rPr>
              <a:t>RMP</a:t>
            </a:r>
          </a:p>
          <a:p>
            <a:pPr lvl="1"/>
            <a:r>
              <a:rPr lang="en-US" sz="2200" dirty="0"/>
              <a:t>[11,11.3] x [14,15] x [9.3,9.3] x …..</a:t>
            </a:r>
          </a:p>
          <a:p>
            <a:pPr marL="457200" lvl="1" indent="0">
              <a:buNone/>
            </a:pPr>
            <a:endParaRPr lang="en-US" sz="2400" dirty="0"/>
          </a:p>
          <a:p>
            <a:pPr marL="457200" lvl="1" indent="0">
              <a:buNone/>
            </a:pPr>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pic>
        <p:nvPicPr>
          <p:cNvPr id="13" name="Picture 12">
            <a:extLst>
              <a:ext uri="{FF2B5EF4-FFF2-40B4-BE49-F238E27FC236}">
                <a16:creationId xmlns:a16="http://schemas.microsoft.com/office/drawing/2014/main" id="{4290E8B9-A8DF-C3BA-E5DD-7923C35CE353}"/>
              </a:ext>
            </a:extLst>
          </p:cNvPr>
          <p:cNvPicPr>
            <a:picLocks noChangeAspect="1"/>
          </p:cNvPicPr>
          <p:nvPr/>
        </p:nvPicPr>
        <p:blipFill>
          <a:blip r:embed="rId3"/>
          <a:stretch>
            <a:fillRect/>
          </a:stretch>
        </p:blipFill>
        <p:spPr>
          <a:xfrm>
            <a:off x="76200" y="2514600"/>
            <a:ext cx="8915400" cy="2128551"/>
          </a:xfrm>
          <a:prstGeom prst="rect">
            <a:avLst/>
          </a:prstGeom>
        </p:spPr>
      </p:pic>
      <p:sp>
        <p:nvSpPr>
          <p:cNvPr id="7" name="TextBox 6">
            <a:extLst>
              <a:ext uri="{FF2B5EF4-FFF2-40B4-BE49-F238E27FC236}">
                <a16:creationId xmlns:a16="http://schemas.microsoft.com/office/drawing/2014/main" id="{E13D21C8-0C44-5DB1-4D58-71C2334E0765}"/>
              </a:ext>
            </a:extLst>
          </p:cNvPr>
          <p:cNvSpPr txBox="1"/>
          <p:nvPr/>
        </p:nvSpPr>
        <p:spPr>
          <a:xfrm>
            <a:off x="1794766" y="2937938"/>
            <a:ext cx="873543" cy="369332"/>
          </a:xfrm>
          <a:prstGeom prst="rect">
            <a:avLst/>
          </a:prstGeom>
          <a:solidFill>
            <a:schemeClr val="tx2">
              <a:alpha val="40000"/>
            </a:schemeClr>
          </a:solidFill>
        </p:spPr>
        <p:txBody>
          <a:bodyPr wrap="square" rtlCol="0">
            <a:spAutoFit/>
          </a:bodyPr>
          <a:lstStyle/>
          <a:p>
            <a:r>
              <a:rPr lang="en-US" dirty="0"/>
              <a:t>11,11.3</a:t>
            </a:r>
          </a:p>
        </p:txBody>
      </p:sp>
      <p:sp>
        <p:nvSpPr>
          <p:cNvPr id="8" name="TextBox 7">
            <a:extLst>
              <a:ext uri="{FF2B5EF4-FFF2-40B4-BE49-F238E27FC236}">
                <a16:creationId xmlns:a16="http://schemas.microsoft.com/office/drawing/2014/main" id="{ED3A7411-F5D2-7D7A-AD3A-4BB4C9B06C4F}"/>
              </a:ext>
            </a:extLst>
          </p:cNvPr>
          <p:cNvSpPr txBox="1"/>
          <p:nvPr/>
        </p:nvSpPr>
        <p:spPr>
          <a:xfrm>
            <a:off x="5213193" y="2977633"/>
            <a:ext cx="873543" cy="369332"/>
          </a:xfrm>
          <a:prstGeom prst="rect">
            <a:avLst/>
          </a:prstGeom>
          <a:solidFill>
            <a:schemeClr val="tx2">
              <a:alpha val="40000"/>
            </a:schemeClr>
          </a:solidFill>
        </p:spPr>
        <p:txBody>
          <a:bodyPr wrap="square" rtlCol="0">
            <a:spAutoFit/>
          </a:bodyPr>
          <a:lstStyle/>
          <a:p>
            <a:r>
              <a:rPr lang="en-US" dirty="0"/>
              <a:t>14,15</a:t>
            </a:r>
          </a:p>
        </p:txBody>
      </p:sp>
      <p:sp>
        <p:nvSpPr>
          <p:cNvPr id="9" name="TextBox 8">
            <a:extLst>
              <a:ext uri="{FF2B5EF4-FFF2-40B4-BE49-F238E27FC236}">
                <a16:creationId xmlns:a16="http://schemas.microsoft.com/office/drawing/2014/main" id="{7F53AF05-2D75-2994-192B-2DBB0611FD74}"/>
              </a:ext>
            </a:extLst>
          </p:cNvPr>
          <p:cNvSpPr txBox="1"/>
          <p:nvPr/>
        </p:nvSpPr>
        <p:spPr>
          <a:xfrm>
            <a:off x="8128584" y="2981247"/>
            <a:ext cx="873543" cy="369332"/>
          </a:xfrm>
          <a:prstGeom prst="rect">
            <a:avLst/>
          </a:prstGeom>
          <a:solidFill>
            <a:schemeClr val="tx2">
              <a:alpha val="40000"/>
            </a:schemeClr>
          </a:solidFill>
        </p:spPr>
        <p:txBody>
          <a:bodyPr wrap="square" rtlCol="0">
            <a:spAutoFit/>
          </a:bodyPr>
          <a:lstStyle/>
          <a:p>
            <a:r>
              <a:rPr lang="en-US" dirty="0"/>
              <a:t>9.3,9.3</a:t>
            </a:r>
          </a:p>
        </p:txBody>
      </p:sp>
      <p:sp>
        <p:nvSpPr>
          <p:cNvPr id="4" name="TextBox 3">
            <a:extLst>
              <a:ext uri="{FF2B5EF4-FFF2-40B4-BE49-F238E27FC236}">
                <a16:creationId xmlns:a16="http://schemas.microsoft.com/office/drawing/2014/main" id="{17CC6DFA-7593-2CC5-03DF-2ACB1D3E8330}"/>
              </a:ext>
            </a:extLst>
          </p:cNvPr>
          <p:cNvSpPr txBox="1"/>
          <p:nvPr/>
        </p:nvSpPr>
        <p:spPr>
          <a:xfrm>
            <a:off x="3171345" y="3224932"/>
            <a:ext cx="562455" cy="707886"/>
          </a:xfrm>
          <a:prstGeom prst="rect">
            <a:avLst/>
          </a:prstGeom>
          <a:noFill/>
        </p:spPr>
        <p:txBody>
          <a:bodyPr wrap="square" rtlCol="0">
            <a:spAutoFit/>
          </a:bodyPr>
          <a:lstStyle/>
          <a:p>
            <a:r>
              <a:rPr lang="en-US" sz="4000" dirty="0">
                <a:solidFill>
                  <a:srgbClr val="FF0000"/>
                </a:solidFill>
                <a:latin typeface="+mj-lt"/>
              </a:rPr>
              <a:t>X</a:t>
            </a:r>
          </a:p>
        </p:txBody>
      </p:sp>
      <p:sp>
        <p:nvSpPr>
          <p:cNvPr id="5" name="TextBox 4">
            <a:extLst>
              <a:ext uri="{FF2B5EF4-FFF2-40B4-BE49-F238E27FC236}">
                <a16:creationId xmlns:a16="http://schemas.microsoft.com/office/drawing/2014/main" id="{0235FE3C-2870-91B6-77D8-17309A7E5CD4}"/>
              </a:ext>
            </a:extLst>
          </p:cNvPr>
          <p:cNvSpPr txBox="1"/>
          <p:nvPr/>
        </p:nvSpPr>
        <p:spPr>
          <a:xfrm>
            <a:off x="6447945" y="3293571"/>
            <a:ext cx="562455" cy="707886"/>
          </a:xfrm>
          <a:prstGeom prst="rect">
            <a:avLst/>
          </a:prstGeom>
          <a:noFill/>
        </p:spPr>
        <p:txBody>
          <a:bodyPr wrap="square" rtlCol="0">
            <a:spAutoFit/>
          </a:bodyPr>
          <a:lstStyle/>
          <a:p>
            <a:r>
              <a:rPr lang="en-US" sz="4000" dirty="0">
                <a:solidFill>
                  <a:srgbClr val="FF0000"/>
                </a:solidFill>
                <a:latin typeface="+mj-lt"/>
              </a:rPr>
              <a:t>X</a:t>
            </a:r>
          </a:p>
        </p:txBody>
      </p:sp>
    </p:spTree>
    <p:extLst>
      <p:ext uri="{BB962C8B-B14F-4D97-AF65-F5344CB8AC3E}">
        <p14:creationId xmlns:p14="http://schemas.microsoft.com/office/powerpoint/2010/main" val="2181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fade">
                                      <p:cBhvr>
                                        <p:cTn id="11" dur="500"/>
                                        <p:tgtEl>
                                          <p:spTgt spid="3">
                                            <p:txEl>
                                              <p:pRg st="9" end="9"/>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sz="2200" dirty="0"/>
              <a:t>Forensic DNA Mixtures</a:t>
            </a:r>
          </a:p>
          <a:p>
            <a:pPr lvl="1"/>
            <a:r>
              <a:rPr lang="en-US" sz="2200" dirty="0">
                <a:effectLst>
                  <a:outerShdw blurRad="38100" dist="38100" dir="2700000" algn="tl">
                    <a:srgbClr val="000000">
                      <a:alpha val="43137"/>
                    </a:srgbClr>
                  </a:outerShdw>
                </a:effectLst>
              </a:rPr>
              <a:t>Indistinguishable</a:t>
            </a:r>
            <a:r>
              <a:rPr lang="en-US" sz="2200" dirty="0"/>
              <a:t> genotypes in the mixture - CPI</a:t>
            </a:r>
          </a:p>
          <a:p>
            <a:pPr lvl="1"/>
            <a:endParaRPr lang="en-US" sz="2200" dirty="0"/>
          </a:p>
          <a:p>
            <a:pPr lvl="1"/>
            <a:endParaRPr lang="en-US" sz="2400" dirty="0"/>
          </a:p>
          <a:p>
            <a:pPr lvl="1"/>
            <a:endParaRPr lang="en-US" sz="2400" dirty="0"/>
          </a:p>
          <a:p>
            <a:pPr lvl="1"/>
            <a:endParaRPr lang="en-US" sz="2400" dirty="0"/>
          </a:p>
          <a:p>
            <a:pPr lvl="1"/>
            <a:endParaRPr lang="en-US" sz="2400" dirty="0"/>
          </a:p>
          <a:p>
            <a:pPr lvl="1"/>
            <a:r>
              <a:rPr lang="en-US" u="sng" dirty="0"/>
              <a:t>Unable</a:t>
            </a:r>
            <a:r>
              <a:rPr lang="en-US" dirty="0"/>
              <a:t> to distinguish which two alleles belong to a donor</a:t>
            </a:r>
          </a:p>
          <a:p>
            <a:pPr lvl="1"/>
            <a:r>
              <a:rPr lang="en-US" dirty="0"/>
              <a:t>Must consider all possible genotypes that could be present in the mixture</a:t>
            </a:r>
          </a:p>
          <a:p>
            <a:pPr lvl="1"/>
            <a:r>
              <a:rPr lang="en-US" dirty="0"/>
              <a:t>The frequency of each possible genotype at the locus are </a:t>
            </a:r>
            <a:r>
              <a:rPr lang="en-US" dirty="0">
                <a:effectLst>
                  <a:outerShdw blurRad="38100" dist="38100" dir="2700000" algn="tl">
                    <a:srgbClr val="000000">
                      <a:alpha val="43137"/>
                    </a:srgbClr>
                  </a:outerShdw>
                </a:effectLst>
              </a:rPr>
              <a:t>summed</a:t>
            </a:r>
            <a:r>
              <a:rPr lang="en-US" dirty="0"/>
              <a:t> and the </a:t>
            </a:r>
            <a:r>
              <a:rPr lang="en-US" dirty="0">
                <a:effectLst>
                  <a:outerShdw blurRad="38100" dist="38100" dir="2700000" algn="tl">
                    <a:srgbClr val="000000">
                      <a:alpha val="43137"/>
                    </a:srgbClr>
                  </a:outerShdw>
                </a:effectLst>
              </a:rPr>
              <a:t>combined frequency </a:t>
            </a:r>
            <a:r>
              <a:rPr lang="en-US" dirty="0"/>
              <a:t>is multiplied at each locus</a:t>
            </a:r>
          </a:p>
          <a:p>
            <a:pPr lvl="1"/>
            <a:r>
              <a:rPr lang="en-US" dirty="0">
                <a:effectLst>
                  <a:outerShdw blurRad="38100" dist="38100" dir="2700000" algn="tl">
                    <a:srgbClr val="000000">
                      <a:alpha val="43137"/>
                    </a:srgbClr>
                  </a:outerShdw>
                </a:effectLst>
              </a:rPr>
              <a:t>Combined Probability of Inclusion (CPI) </a:t>
            </a:r>
            <a:r>
              <a:rPr lang="en-US" dirty="0"/>
              <a:t>– proportion of a given population that would be expected to be included as a potential contributor to an observed DNA mixture</a:t>
            </a:r>
          </a:p>
          <a:p>
            <a:pPr lvl="2"/>
            <a:r>
              <a:rPr lang="en-US" sz="1400" dirty="0"/>
              <a:t>No use of peak height data (contributor amounts)</a:t>
            </a:r>
          </a:p>
          <a:p>
            <a:pPr lvl="2"/>
            <a:r>
              <a:rPr lang="en-US" sz="1400" dirty="0"/>
              <a:t>No assumption to the number of contributors  </a:t>
            </a:r>
          </a:p>
          <a:p>
            <a:pPr lvl="2"/>
            <a:r>
              <a:rPr lang="en-US" sz="1400" dirty="0"/>
              <a:t>Assuming all alleles are present from the contributors</a:t>
            </a:r>
            <a:endParaRPr lang="en-US" sz="2400" dirty="0"/>
          </a:p>
          <a:p>
            <a:pPr marL="457200" lvl="1" indent="0">
              <a:buNone/>
            </a:pPr>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pic>
        <p:nvPicPr>
          <p:cNvPr id="21" name="Picture 20">
            <a:extLst>
              <a:ext uri="{FF2B5EF4-FFF2-40B4-BE49-F238E27FC236}">
                <a16:creationId xmlns:a16="http://schemas.microsoft.com/office/drawing/2014/main" id="{6F0B790C-59BF-2955-2E64-8E2BAE05F6F3}"/>
              </a:ext>
            </a:extLst>
          </p:cNvPr>
          <p:cNvPicPr>
            <a:picLocks noChangeAspect="1"/>
          </p:cNvPicPr>
          <p:nvPr/>
        </p:nvPicPr>
        <p:blipFill>
          <a:blip r:embed="rId3"/>
          <a:stretch>
            <a:fillRect/>
          </a:stretch>
        </p:blipFill>
        <p:spPr>
          <a:xfrm>
            <a:off x="1295400" y="2362200"/>
            <a:ext cx="4732345" cy="1822489"/>
          </a:xfrm>
          <a:prstGeom prst="rect">
            <a:avLst/>
          </a:prstGeom>
        </p:spPr>
      </p:pic>
      <p:sp>
        <p:nvSpPr>
          <p:cNvPr id="22" name="TextBox 21">
            <a:extLst>
              <a:ext uri="{FF2B5EF4-FFF2-40B4-BE49-F238E27FC236}">
                <a16:creationId xmlns:a16="http://schemas.microsoft.com/office/drawing/2014/main" id="{B834F384-D53A-7F18-BA5C-BBA41C1D4DB2}"/>
              </a:ext>
            </a:extLst>
          </p:cNvPr>
          <p:cNvSpPr txBox="1"/>
          <p:nvPr/>
        </p:nvSpPr>
        <p:spPr>
          <a:xfrm>
            <a:off x="1905000" y="2673279"/>
            <a:ext cx="609600" cy="1200329"/>
          </a:xfrm>
          <a:prstGeom prst="rect">
            <a:avLst/>
          </a:prstGeom>
          <a:noFill/>
        </p:spPr>
        <p:txBody>
          <a:bodyPr wrap="square" rtlCol="0">
            <a:spAutoFit/>
          </a:bodyPr>
          <a:lstStyle/>
          <a:p>
            <a:r>
              <a:rPr lang="en-US" sz="1200" dirty="0">
                <a:latin typeface="+mj-lt"/>
              </a:rPr>
              <a:t>15,15</a:t>
            </a:r>
          </a:p>
          <a:p>
            <a:r>
              <a:rPr lang="en-US" sz="1200" dirty="0">
                <a:latin typeface="+mj-lt"/>
              </a:rPr>
              <a:t>16,16</a:t>
            </a:r>
          </a:p>
          <a:p>
            <a:r>
              <a:rPr lang="en-US" sz="1200" dirty="0">
                <a:latin typeface="+mj-lt"/>
              </a:rPr>
              <a:t>17,17</a:t>
            </a:r>
          </a:p>
          <a:p>
            <a:r>
              <a:rPr lang="en-US" sz="1200" dirty="0">
                <a:latin typeface="+mj-lt"/>
              </a:rPr>
              <a:t>15,16</a:t>
            </a:r>
          </a:p>
          <a:p>
            <a:r>
              <a:rPr lang="en-US" sz="1200" dirty="0">
                <a:latin typeface="+mj-lt"/>
              </a:rPr>
              <a:t>15,17</a:t>
            </a:r>
          </a:p>
          <a:p>
            <a:r>
              <a:rPr lang="en-US" sz="1200" dirty="0">
                <a:latin typeface="+mj-lt"/>
              </a:rPr>
              <a:t>16,17</a:t>
            </a:r>
          </a:p>
        </p:txBody>
      </p:sp>
      <p:sp>
        <p:nvSpPr>
          <p:cNvPr id="4" name="TextBox 3">
            <a:extLst>
              <a:ext uri="{FF2B5EF4-FFF2-40B4-BE49-F238E27FC236}">
                <a16:creationId xmlns:a16="http://schemas.microsoft.com/office/drawing/2014/main" id="{34B80351-99B3-A790-18FC-87992012D49B}"/>
              </a:ext>
            </a:extLst>
          </p:cNvPr>
          <p:cNvSpPr txBox="1"/>
          <p:nvPr/>
        </p:nvSpPr>
        <p:spPr>
          <a:xfrm>
            <a:off x="5113345" y="2668555"/>
            <a:ext cx="1287456" cy="1015663"/>
          </a:xfrm>
          <a:prstGeom prst="rect">
            <a:avLst/>
          </a:prstGeom>
          <a:noFill/>
        </p:spPr>
        <p:txBody>
          <a:bodyPr wrap="square" rtlCol="0">
            <a:spAutoFit/>
          </a:bodyPr>
          <a:lstStyle/>
          <a:p>
            <a:r>
              <a:rPr lang="en-US" sz="1200" i="1" dirty="0">
                <a:latin typeface="+mj-lt"/>
              </a:rPr>
              <a:t>16,16     16,18</a:t>
            </a:r>
          </a:p>
          <a:p>
            <a:r>
              <a:rPr lang="en-US" sz="1200" i="1" dirty="0">
                <a:latin typeface="+mj-lt"/>
              </a:rPr>
              <a:t>17,17     16,19</a:t>
            </a:r>
          </a:p>
          <a:p>
            <a:r>
              <a:rPr lang="en-US" sz="1200" i="1" dirty="0">
                <a:latin typeface="+mj-lt"/>
              </a:rPr>
              <a:t>18,18     17,18  </a:t>
            </a:r>
          </a:p>
          <a:p>
            <a:r>
              <a:rPr lang="en-US" sz="1200" i="1" dirty="0">
                <a:latin typeface="+mj-lt"/>
              </a:rPr>
              <a:t>19,19     17,19</a:t>
            </a:r>
          </a:p>
          <a:p>
            <a:r>
              <a:rPr lang="en-US" sz="1200" i="1" dirty="0">
                <a:latin typeface="+mj-lt"/>
              </a:rPr>
              <a:t>16,17     18,19</a:t>
            </a:r>
          </a:p>
        </p:txBody>
      </p:sp>
      <p:sp>
        <p:nvSpPr>
          <p:cNvPr id="5" name="TextBox 4">
            <a:extLst>
              <a:ext uri="{FF2B5EF4-FFF2-40B4-BE49-F238E27FC236}">
                <a16:creationId xmlns:a16="http://schemas.microsoft.com/office/drawing/2014/main" id="{CEC1333F-AD31-EAF4-8E9F-6E76731FCBF6}"/>
              </a:ext>
            </a:extLst>
          </p:cNvPr>
          <p:cNvSpPr txBox="1"/>
          <p:nvPr/>
        </p:nvSpPr>
        <p:spPr>
          <a:xfrm>
            <a:off x="3486862" y="2967001"/>
            <a:ext cx="562455" cy="707886"/>
          </a:xfrm>
          <a:prstGeom prst="rect">
            <a:avLst/>
          </a:prstGeom>
          <a:noFill/>
        </p:spPr>
        <p:txBody>
          <a:bodyPr wrap="square" rtlCol="0">
            <a:spAutoFit/>
          </a:bodyPr>
          <a:lstStyle/>
          <a:p>
            <a:r>
              <a:rPr lang="en-US" sz="4000" dirty="0">
                <a:solidFill>
                  <a:srgbClr val="FF0000"/>
                </a:solidFill>
                <a:latin typeface="+mj-lt"/>
              </a:rPr>
              <a:t>X</a:t>
            </a:r>
          </a:p>
        </p:txBody>
      </p:sp>
      <p:sp>
        <p:nvSpPr>
          <p:cNvPr id="6" name="TextBox 5">
            <a:extLst>
              <a:ext uri="{FF2B5EF4-FFF2-40B4-BE49-F238E27FC236}">
                <a16:creationId xmlns:a16="http://schemas.microsoft.com/office/drawing/2014/main" id="{293F3615-6765-CDD7-A9EA-24BDDC6E640D}"/>
              </a:ext>
            </a:extLst>
          </p:cNvPr>
          <p:cNvSpPr txBox="1"/>
          <p:nvPr/>
        </p:nvSpPr>
        <p:spPr>
          <a:xfrm>
            <a:off x="1445780" y="2911178"/>
            <a:ext cx="446930" cy="707886"/>
          </a:xfrm>
          <a:prstGeom prst="rect">
            <a:avLst/>
          </a:prstGeom>
          <a:noFill/>
        </p:spPr>
        <p:txBody>
          <a:bodyPr wrap="square" rtlCol="0">
            <a:spAutoFit/>
          </a:bodyPr>
          <a:lstStyle/>
          <a:p>
            <a:r>
              <a:rPr lang="en-US" sz="4000" dirty="0">
                <a:solidFill>
                  <a:srgbClr val="00B050"/>
                </a:solidFill>
                <a:latin typeface="+mj-lt"/>
              </a:rPr>
              <a:t>+</a:t>
            </a:r>
          </a:p>
        </p:txBody>
      </p:sp>
      <p:sp>
        <p:nvSpPr>
          <p:cNvPr id="7" name="TextBox 6">
            <a:extLst>
              <a:ext uri="{FF2B5EF4-FFF2-40B4-BE49-F238E27FC236}">
                <a16:creationId xmlns:a16="http://schemas.microsoft.com/office/drawing/2014/main" id="{D5176EFC-D9C9-1E6A-8FDE-1A76F219EABD}"/>
              </a:ext>
            </a:extLst>
          </p:cNvPr>
          <p:cNvSpPr txBox="1"/>
          <p:nvPr/>
        </p:nvSpPr>
        <p:spPr>
          <a:xfrm>
            <a:off x="6259027" y="2919500"/>
            <a:ext cx="509697" cy="707886"/>
          </a:xfrm>
          <a:prstGeom prst="rect">
            <a:avLst/>
          </a:prstGeom>
          <a:noFill/>
        </p:spPr>
        <p:txBody>
          <a:bodyPr wrap="square" rtlCol="0">
            <a:spAutoFit/>
          </a:bodyPr>
          <a:lstStyle/>
          <a:p>
            <a:r>
              <a:rPr lang="en-US" sz="4000" dirty="0">
                <a:solidFill>
                  <a:srgbClr val="00B050"/>
                </a:solidFill>
                <a:latin typeface="+mj-lt"/>
              </a:rPr>
              <a:t>+</a:t>
            </a:r>
          </a:p>
        </p:txBody>
      </p:sp>
      <p:sp>
        <p:nvSpPr>
          <p:cNvPr id="9" name="Left Brace 8">
            <a:extLst>
              <a:ext uri="{FF2B5EF4-FFF2-40B4-BE49-F238E27FC236}">
                <a16:creationId xmlns:a16="http://schemas.microsoft.com/office/drawing/2014/main" id="{3EA96F3B-2CE3-E16E-9ACB-4CFB9616EF8E}"/>
              </a:ext>
            </a:extLst>
          </p:cNvPr>
          <p:cNvSpPr/>
          <p:nvPr/>
        </p:nvSpPr>
        <p:spPr>
          <a:xfrm>
            <a:off x="1844690" y="2743200"/>
            <a:ext cx="150380" cy="1066800"/>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BC05BAB-2E6D-8B0B-F6F4-7B71E44E20CF}"/>
              </a:ext>
            </a:extLst>
          </p:cNvPr>
          <p:cNvSpPr/>
          <p:nvPr/>
        </p:nvSpPr>
        <p:spPr>
          <a:xfrm flipH="1">
            <a:off x="6180057" y="2725089"/>
            <a:ext cx="120884" cy="887782"/>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17802DD-7033-775B-7CCC-7842F1DA9711}"/>
              </a:ext>
            </a:extLst>
          </p:cNvPr>
          <p:cNvSpPr txBox="1"/>
          <p:nvPr/>
        </p:nvSpPr>
        <p:spPr>
          <a:xfrm>
            <a:off x="6768724" y="5943600"/>
            <a:ext cx="1841876" cy="6096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B95F58DC-CDDF-6E5B-47A4-86F1084AAB91}"/>
              </a:ext>
            </a:extLst>
          </p:cNvPr>
          <p:cNvSpPr txBox="1"/>
          <p:nvPr/>
        </p:nvSpPr>
        <p:spPr>
          <a:xfrm>
            <a:off x="6900834" y="5852792"/>
            <a:ext cx="1841876" cy="461665"/>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US" sz="1200" dirty="0">
                <a:latin typeface="+mj-lt"/>
              </a:rPr>
              <a:t>Not using all available data</a:t>
            </a:r>
          </a:p>
        </p:txBody>
      </p:sp>
      <p:sp>
        <p:nvSpPr>
          <p:cNvPr id="14" name="TextBox 13">
            <a:extLst>
              <a:ext uri="{FF2B5EF4-FFF2-40B4-BE49-F238E27FC236}">
                <a16:creationId xmlns:a16="http://schemas.microsoft.com/office/drawing/2014/main" id="{B07F29A2-4E62-B53B-BC24-C29023340833}"/>
              </a:ext>
            </a:extLst>
          </p:cNvPr>
          <p:cNvSpPr txBox="1"/>
          <p:nvPr/>
        </p:nvSpPr>
        <p:spPr>
          <a:xfrm>
            <a:off x="6900834" y="6366302"/>
            <a:ext cx="1841876" cy="276999"/>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US" sz="1200" dirty="0">
                <a:latin typeface="+mj-lt"/>
              </a:rPr>
              <a:t>Are you sure?</a:t>
            </a:r>
          </a:p>
        </p:txBody>
      </p:sp>
      <p:cxnSp>
        <p:nvCxnSpPr>
          <p:cNvPr id="17" name="Straight Arrow Connector 16">
            <a:extLst>
              <a:ext uri="{FF2B5EF4-FFF2-40B4-BE49-F238E27FC236}">
                <a16:creationId xmlns:a16="http://schemas.microsoft.com/office/drawing/2014/main" id="{B0D892BB-FE41-DB87-500A-0BE23019DCFD}"/>
              </a:ext>
            </a:extLst>
          </p:cNvPr>
          <p:cNvCxnSpPr>
            <a:cxnSpLocks/>
            <a:stCxn id="13" idx="1"/>
          </p:cNvCxnSpPr>
          <p:nvPr/>
        </p:nvCxnSpPr>
        <p:spPr>
          <a:xfrm flipH="1" flipV="1">
            <a:off x="6027745" y="6019800"/>
            <a:ext cx="873089" cy="6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86CE4E4-EC0D-8F2E-58B4-FAF1FF23A2DC}"/>
              </a:ext>
            </a:extLst>
          </p:cNvPr>
          <p:cNvCxnSpPr>
            <a:cxnSpLocks/>
            <a:stCxn id="13" idx="1"/>
          </p:cNvCxnSpPr>
          <p:nvPr/>
        </p:nvCxnSpPr>
        <p:spPr>
          <a:xfrm flipH="1">
            <a:off x="5791200" y="6083625"/>
            <a:ext cx="1109634" cy="16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C6A896-7DF6-F717-D449-FB5254BA32AD}"/>
              </a:ext>
            </a:extLst>
          </p:cNvPr>
          <p:cNvCxnSpPr>
            <a:cxnSpLocks/>
            <a:stCxn id="14" idx="1"/>
          </p:cNvCxnSpPr>
          <p:nvPr/>
        </p:nvCxnSpPr>
        <p:spPr>
          <a:xfrm flipH="1">
            <a:off x="6300941" y="6504802"/>
            <a:ext cx="599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BB28AE-E0E5-E7A7-F4D5-E529B0318B8C}"/>
              </a:ext>
            </a:extLst>
          </p:cNvPr>
          <p:cNvSpPr txBox="1"/>
          <p:nvPr/>
        </p:nvSpPr>
        <p:spPr>
          <a:xfrm>
            <a:off x="2796177" y="2705229"/>
            <a:ext cx="908104" cy="246221"/>
          </a:xfrm>
          <a:prstGeom prst="rect">
            <a:avLst/>
          </a:prstGeom>
          <a:solidFill>
            <a:schemeClr val="accent1">
              <a:lumMod val="20000"/>
              <a:lumOff val="80000"/>
            </a:schemeClr>
          </a:solidFill>
        </p:spPr>
        <p:txBody>
          <a:bodyPr wrap="square" rtlCol="0">
            <a:spAutoFit/>
          </a:bodyPr>
          <a:lstStyle/>
          <a:p>
            <a:r>
              <a:rPr lang="en-US" sz="1000" dirty="0">
                <a:latin typeface="+mj-lt"/>
              </a:rPr>
              <a:t>POI = 16,17</a:t>
            </a:r>
          </a:p>
        </p:txBody>
      </p:sp>
      <p:sp>
        <p:nvSpPr>
          <p:cNvPr id="11" name="TextBox 10">
            <a:extLst>
              <a:ext uri="{FF2B5EF4-FFF2-40B4-BE49-F238E27FC236}">
                <a16:creationId xmlns:a16="http://schemas.microsoft.com/office/drawing/2014/main" id="{0AC8FFA8-5530-7FDD-7F50-B5F03FF5543C}"/>
              </a:ext>
            </a:extLst>
          </p:cNvPr>
          <p:cNvSpPr txBox="1"/>
          <p:nvPr/>
        </p:nvSpPr>
        <p:spPr>
          <a:xfrm>
            <a:off x="4261981" y="2706037"/>
            <a:ext cx="908104" cy="246221"/>
          </a:xfrm>
          <a:prstGeom prst="rect">
            <a:avLst/>
          </a:prstGeom>
          <a:solidFill>
            <a:schemeClr val="accent1">
              <a:lumMod val="20000"/>
              <a:lumOff val="80000"/>
            </a:schemeClr>
          </a:solidFill>
        </p:spPr>
        <p:txBody>
          <a:bodyPr wrap="square" rtlCol="0">
            <a:spAutoFit/>
          </a:bodyPr>
          <a:lstStyle/>
          <a:p>
            <a:r>
              <a:rPr lang="en-US" sz="1000" dirty="0">
                <a:latin typeface="+mj-lt"/>
              </a:rPr>
              <a:t>POI = 17,18</a:t>
            </a:r>
          </a:p>
        </p:txBody>
      </p:sp>
    </p:spTree>
    <p:extLst>
      <p:ext uri="{BB962C8B-B14F-4D97-AF65-F5344CB8AC3E}">
        <p14:creationId xmlns:p14="http://schemas.microsoft.com/office/powerpoint/2010/main" val="8041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5" grpId="0"/>
      <p:bldP spid="6" grpId="0"/>
      <p:bldP spid="7" grpId="0"/>
      <p:bldP spid="9" grpId="0" animBg="1"/>
      <p:bldP spid="10" grpId="0" animBg="1"/>
      <p:bldP spid="13" grpId="0" animBg="1"/>
      <p:bldP spid="14" grpId="0" animBg="1"/>
      <p:bldP spid="8"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sz="2200" dirty="0"/>
              <a:t>Forensic DNA Mixtures</a:t>
            </a:r>
          </a:p>
          <a:p>
            <a:pPr lvl="1"/>
            <a:r>
              <a:rPr lang="en-US" sz="2200" dirty="0">
                <a:effectLst>
                  <a:outerShdw blurRad="38100" dist="38100" dir="2700000" algn="tl">
                    <a:srgbClr val="000000">
                      <a:alpha val="43137"/>
                    </a:srgbClr>
                  </a:outerShdw>
                </a:effectLst>
              </a:rPr>
              <a:t>Indistinguishable</a:t>
            </a:r>
            <a:r>
              <a:rPr lang="en-US" sz="2200" dirty="0"/>
              <a:t> genotypes in the mixture</a:t>
            </a:r>
          </a:p>
          <a:p>
            <a:pPr lvl="1"/>
            <a:endParaRPr lang="en-US" sz="2200" dirty="0"/>
          </a:p>
          <a:p>
            <a:pPr lvl="1"/>
            <a:endParaRPr lang="en-US" sz="2400" dirty="0"/>
          </a:p>
          <a:p>
            <a:pPr lvl="1"/>
            <a:endParaRPr lang="en-US" sz="2400" dirty="0"/>
          </a:p>
          <a:p>
            <a:pPr lvl="1"/>
            <a:endParaRPr lang="en-US" sz="2400" dirty="0"/>
          </a:p>
          <a:p>
            <a:pPr lvl="1"/>
            <a:endParaRPr lang="en-US" sz="2400" dirty="0"/>
          </a:p>
          <a:p>
            <a:pPr lvl="1"/>
            <a:endParaRPr lang="en-US" u="sng" dirty="0"/>
          </a:p>
          <a:p>
            <a:pPr lvl="1"/>
            <a:r>
              <a:rPr lang="en-US" u="sng" dirty="0"/>
              <a:t>Unable</a:t>
            </a:r>
            <a:r>
              <a:rPr lang="en-US" dirty="0"/>
              <a:t> to distinguish which two alleles belong to a donor</a:t>
            </a:r>
          </a:p>
          <a:p>
            <a:pPr lvl="1"/>
            <a:r>
              <a:rPr lang="en-US" dirty="0"/>
              <a:t>Must consider all possible genotypes that could be present in the mixture</a:t>
            </a:r>
          </a:p>
          <a:p>
            <a:pPr lvl="1"/>
            <a:r>
              <a:rPr lang="en-US" dirty="0"/>
              <a:t>The frequency of each possible genotype at the locus are summed</a:t>
            </a:r>
          </a:p>
          <a:p>
            <a:pPr lvl="1"/>
            <a:r>
              <a:rPr lang="en-US" dirty="0"/>
              <a:t>The combined locus frequency is multiplied across loci</a:t>
            </a:r>
          </a:p>
          <a:p>
            <a:pPr lvl="1"/>
            <a:r>
              <a:rPr lang="en-US" dirty="0">
                <a:effectLst>
                  <a:outerShdw blurRad="38100" dist="38100" dir="2700000" algn="tl">
                    <a:srgbClr val="000000">
                      <a:alpha val="43137"/>
                    </a:srgbClr>
                  </a:outerShdw>
                </a:effectLst>
              </a:rPr>
              <a:t>Combined Probability of Inclusion </a:t>
            </a:r>
            <a:r>
              <a:rPr lang="en-US" dirty="0"/>
              <a:t>– Probability of selecting an unrelated individual at random in the population that could be a potential contributor to the mixture</a:t>
            </a:r>
          </a:p>
          <a:p>
            <a:pPr lvl="3"/>
            <a:r>
              <a:rPr lang="en-US" sz="1400" dirty="0"/>
              <a:t>No assumption to the number of contributors</a:t>
            </a:r>
          </a:p>
          <a:p>
            <a:pPr lvl="3"/>
            <a:r>
              <a:rPr lang="en-US" sz="1400" dirty="0"/>
              <a:t>No use of peak height data (contributor amounts)</a:t>
            </a:r>
          </a:p>
          <a:p>
            <a:pPr lvl="3"/>
            <a:r>
              <a:rPr lang="en-US" sz="1400" dirty="0"/>
              <a:t>Assuming all alleles are present from the contributors</a:t>
            </a:r>
            <a:endParaRPr lang="en-US" dirty="0"/>
          </a:p>
        </p:txBody>
      </p:sp>
      <p:pic>
        <p:nvPicPr>
          <p:cNvPr id="21" name="Picture 20">
            <a:extLst>
              <a:ext uri="{FF2B5EF4-FFF2-40B4-BE49-F238E27FC236}">
                <a16:creationId xmlns:a16="http://schemas.microsoft.com/office/drawing/2014/main" id="{6F0B790C-59BF-2955-2E64-8E2BAE05F6F3}"/>
              </a:ext>
            </a:extLst>
          </p:cNvPr>
          <p:cNvPicPr>
            <a:picLocks noChangeAspect="1"/>
          </p:cNvPicPr>
          <p:nvPr/>
        </p:nvPicPr>
        <p:blipFill>
          <a:blip r:embed="rId3"/>
          <a:stretch>
            <a:fillRect/>
          </a:stretch>
        </p:blipFill>
        <p:spPr>
          <a:xfrm>
            <a:off x="1295400" y="2362200"/>
            <a:ext cx="4732345" cy="1822489"/>
          </a:xfrm>
          <a:prstGeom prst="rect">
            <a:avLst/>
          </a:prstGeom>
        </p:spPr>
      </p:pic>
      <p:sp>
        <p:nvSpPr>
          <p:cNvPr id="22" name="TextBox 21">
            <a:extLst>
              <a:ext uri="{FF2B5EF4-FFF2-40B4-BE49-F238E27FC236}">
                <a16:creationId xmlns:a16="http://schemas.microsoft.com/office/drawing/2014/main" id="{B834F384-D53A-7F18-BA5C-BBA41C1D4DB2}"/>
              </a:ext>
            </a:extLst>
          </p:cNvPr>
          <p:cNvSpPr txBox="1"/>
          <p:nvPr/>
        </p:nvSpPr>
        <p:spPr>
          <a:xfrm>
            <a:off x="1905000" y="2673279"/>
            <a:ext cx="609600" cy="1200329"/>
          </a:xfrm>
          <a:prstGeom prst="rect">
            <a:avLst/>
          </a:prstGeom>
          <a:noFill/>
        </p:spPr>
        <p:txBody>
          <a:bodyPr wrap="square" rtlCol="0">
            <a:spAutoFit/>
          </a:bodyPr>
          <a:lstStyle/>
          <a:p>
            <a:r>
              <a:rPr lang="en-US" sz="1200" dirty="0">
                <a:latin typeface="+mj-lt"/>
              </a:rPr>
              <a:t>15,15</a:t>
            </a:r>
          </a:p>
          <a:p>
            <a:r>
              <a:rPr lang="en-US" sz="1200" dirty="0">
                <a:latin typeface="+mj-lt"/>
              </a:rPr>
              <a:t>16,16</a:t>
            </a:r>
          </a:p>
          <a:p>
            <a:r>
              <a:rPr lang="en-US" sz="1200" dirty="0">
                <a:latin typeface="+mj-lt"/>
              </a:rPr>
              <a:t>17,17</a:t>
            </a:r>
          </a:p>
          <a:p>
            <a:r>
              <a:rPr lang="en-US" sz="1200" dirty="0">
                <a:latin typeface="+mj-lt"/>
              </a:rPr>
              <a:t>15,16</a:t>
            </a:r>
          </a:p>
          <a:p>
            <a:r>
              <a:rPr lang="en-US" sz="1200" dirty="0">
                <a:latin typeface="+mj-lt"/>
              </a:rPr>
              <a:t>15,17</a:t>
            </a:r>
          </a:p>
          <a:p>
            <a:r>
              <a:rPr lang="en-US" sz="1200" dirty="0">
                <a:latin typeface="+mj-lt"/>
              </a:rPr>
              <a:t>16,17</a:t>
            </a:r>
          </a:p>
        </p:txBody>
      </p:sp>
      <p:sp>
        <p:nvSpPr>
          <p:cNvPr id="4" name="TextBox 3">
            <a:extLst>
              <a:ext uri="{FF2B5EF4-FFF2-40B4-BE49-F238E27FC236}">
                <a16:creationId xmlns:a16="http://schemas.microsoft.com/office/drawing/2014/main" id="{34B80351-99B3-A790-18FC-87992012D49B}"/>
              </a:ext>
            </a:extLst>
          </p:cNvPr>
          <p:cNvSpPr txBox="1"/>
          <p:nvPr/>
        </p:nvSpPr>
        <p:spPr>
          <a:xfrm>
            <a:off x="5113345" y="2668555"/>
            <a:ext cx="1287456" cy="1015663"/>
          </a:xfrm>
          <a:prstGeom prst="rect">
            <a:avLst/>
          </a:prstGeom>
          <a:noFill/>
        </p:spPr>
        <p:txBody>
          <a:bodyPr wrap="square" rtlCol="0">
            <a:spAutoFit/>
          </a:bodyPr>
          <a:lstStyle/>
          <a:p>
            <a:r>
              <a:rPr lang="en-US" sz="1200" i="1" dirty="0">
                <a:latin typeface="+mj-lt"/>
              </a:rPr>
              <a:t>16,16     16,18</a:t>
            </a:r>
          </a:p>
          <a:p>
            <a:r>
              <a:rPr lang="en-US" sz="1200" i="1" dirty="0">
                <a:latin typeface="+mj-lt"/>
              </a:rPr>
              <a:t>17,17     16,19</a:t>
            </a:r>
          </a:p>
          <a:p>
            <a:r>
              <a:rPr lang="en-US" sz="1200" i="1" dirty="0">
                <a:latin typeface="+mj-lt"/>
              </a:rPr>
              <a:t>18,18     17,18  </a:t>
            </a:r>
          </a:p>
          <a:p>
            <a:r>
              <a:rPr lang="en-US" sz="1200" i="1" dirty="0">
                <a:latin typeface="+mj-lt"/>
              </a:rPr>
              <a:t>19,19     17,19</a:t>
            </a:r>
          </a:p>
          <a:p>
            <a:r>
              <a:rPr lang="en-US" sz="1200" i="1" dirty="0">
                <a:latin typeface="+mj-lt"/>
              </a:rPr>
              <a:t>16,17     18,19</a:t>
            </a:r>
          </a:p>
        </p:txBody>
      </p:sp>
      <p:sp>
        <p:nvSpPr>
          <p:cNvPr id="5" name="TextBox 4">
            <a:extLst>
              <a:ext uri="{FF2B5EF4-FFF2-40B4-BE49-F238E27FC236}">
                <a16:creationId xmlns:a16="http://schemas.microsoft.com/office/drawing/2014/main" id="{CEC1333F-AD31-EAF4-8E9F-6E76731FCBF6}"/>
              </a:ext>
            </a:extLst>
          </p:cNvPr>
          <p:cNvSpPr txBox="1"/>
          <p:nvPr/>
        </p:nvSpPr>
        <p:spPr>
          <a:xfrm>
            <a:off x="3486862" y="2967001"/>
            <a:ext cx="562455" cy="707886"/>
          </a:xfrm>
          <a:prstGeom prst="rect">
            <a:avLst/>
          </a:prstGeom>
          <a:noFill/>
        </p:spPr>
        <p:txBody>
          <a:bodyPr wrap="square" rtlCol="0">
            <a:spAutoFit/>
          </a:bodyPr>
          <a:lstStyle/>
          <a:p>
            <a:r>
              <a:rPr lang="en-US" sz="4000" dirty="0">
                <a:solidFill>
                  <a:srgbClr val="FF0000"/>
                </a:solidFill>
                <a:latin typeface="+mj-lt"/>
              </a:rPr>
              <a:t>X</a:t>
            </a:r>
          </a:p>
        </p:txBody>
      </p:sp>
      <p:sp>
        <p:nvSpPr>
          <p:cNvPr id="6" name="TextBox 5">
            <a:extLst>
              <a:ext uri="{FF2B5EF4-FFF2-40B4-BE49-F238E27FC236}">
                <a16:creationId xmlns:a16="http://schemas.microsoft.com/office/drawing/2014/main" id="{293F3615-6765-CDD7-A9EA-24BDDC6E640D}"/>
              </a:ext>
            </a:extLst>
          </p:cNvPr>
          <p:cNvSpPr txBox="1"/>
          <p:nvPr/>
        </p:nvSpPr>
        <p:spPr>
          <a:xfrm>
            <a:off x="1445780" y="2911178"/>
            <a:ext cx="446930" cy="707886"/>
          </a:xfrm>
          <a:prstGeom prst="rect">
            <a:avLst/>
          </a:prstGeom>
          <a:noFill/>
        </p:spPr>
        <p:txBody>
          <a:bodyPr wrap="square" rtlCol="0">
            <a:spAutoFit/>
          </a:bodyPr>
          <a:lstStyle/>
          <a:p>
            <a:r>
              <a:rPr lang="en-US" sz="4000" dirty="0">
                <a:solidFill>
                  <a:srgbClr val="00B050"/>
                </a:solidFill>
                <a:latin typeface="+mj-lt"/>
              </a:rPr>
              <a:t>+</a:t>
            </a:r>
          </a:p>
        </p:txBody>
      </p:sp>
      <p:sp>
        <p:nvSpPr>
          <p:cNvPr id="7" name="TextBox 6">
            <a:extLst>
              <a:ext uri="{FF2B5EF4-FFF2-40B4-BE49-F238E27FC236}">
                <a16:creationId xmlns:a16="http://schemas.microsoft.com/office/drawing/2014/main" id="{D5176EFC-D9C9-1E6A-8FDE-1A76F219EABD}"/>
              </a:ext>
            </a:extLst>
          </p:cNvPr>
          <p:cNvSpPr txBox="1"/>
          <p:nvPr/>
        </p:nvSpPr>
        <p:spPr>
          <a:xfrm>
            <a:off x="6259027" y="2919500"/>
            <a:ext cx="509697" cy="707886"/>
          </a:xfrm>
          <a:prstGeom prst="rect">
            <a:avLst/>
          </a:prstGeom>
          <a:noFill/>
        </p:spPr>
        <p:txBody>
          <a:bodyPr wrap="square" rtlCol="0">
            <a:spAutoFit/>
          </a:bodyPr>
          <a:lstStyle/>
          <a:p>
            <a:r>
              <a:rPr lang="en-US" sz="4000" dirty="0">
                <a:solidFill>
                  <a:srgbClr val="00B050"/>
                </a:solidFill>
                <a:latin typeface="+mj-lt"/>
              </a:rPr>
              <a:t>+</a:t>
            </a:r>
          </a:p>
        </p:txBody>
      </p:sp>
      <p:sp>
        <p:nvSpPr>
          <p:cNvPr id="9" name="Left Brace 8">
            <a:extLst>
              <a:ext uri="{FF2B5EF4-FFF2-40B4-BE49-F238E27FC236}">
                <a16:creationId xmlns:a16="http://schemas.microsoft.com/office/drawing/2014/main" id="{3EA96F3B-2CE3-E16E-9ACB-4CFB9616EF8E}"/>
              </a:ext>
            </a:extLst>
          </p:cNvPr>
          <p:cNvSpPr/>
          <p:nvPr/>
        </p:nvSpPr>
        <p:spPr>
          <a:xfrm>
            <a:off x="1844690" y="2743200"/>
            <a:ext cx="150380" cy="1066800"/>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BC05BAB-2E6D-8B0B-F6F4-7B71E44E20CF}"/>
              </a:ext>
            </a:extLst>
          </p:cNvPr>
          <p:cNvSpPr/>
          <p:nvPr/>
        </p:nvSpPr>
        <p:spPr>
          <a:xfrm flipH="1">
            <a:off x="6180057" y="2725089"/>
            <a:ext cx="120884" cy="887782"/>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B17C162-E97B-4E5B-83DA-A032E45BDCA6}"/>
              </a:ext>
            </a:extLst>
          </p:cNvPr>
          <p:cNvSpPr txBox="1"/>
          <p:nvPr/>
        </p:nvSpPr>
        <p:spPr>
          <a:xfrm>
            <a:off x="838200" y="2158330"/>
            <a:ext cx="8077200" cy="323165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2000" dirty="0"/>
              <a:t>“Two or more donors of human DNA, in which POI #2 is </a:t>
            </a:r>
            <a:r>
              <a:rPr lang="en-US" sz="2000" b="1" dirty="0"/>
              <a:t>not excluded</a:t>
            </a:r>
            <a:r>
              <a:rPr lang="en-US" sz="2000" dirty="0"/>
              <a:t>, was observed on the swabbing from knife. Assuming all possible genotype combinations of genetic loci examined, the approximate combined probability of inclusion (CPI) has been calculated.  The CPI is the probability of selecting an unrelated individual at random in the population that may have been a contributor to the observed genetic mixture.</a:t>
            </a:r>
          </a:p>
          <a:p>
            <a:endParaRPr lang="en-US" sz="2000" dirty="0"/>
          </a:p>
          <a:p>
            <a:r>
              <a:rPr lang="en-US" sz="2000" dirty="0"/>
              <a:t>The CPI is 1 in 800.”</a:t>
            </a:r>
          </a:p>
          <a:p>
            <a:endParaRPr lang="en-US" sz="2400" dirty="0"/>
          </a:p>
        </p:txBody>
      </p:sp>
    </p:spTree>
    <p:extLst>
      <p:ext uri="{BB962C8B-B14F-4D97-AF65-F5344CB8AC3E}">
        <p14:creationId xmlns:p14="http://schemas.microsoft.com/office/powerpoint/2010/main" val="324631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57200" y="1447800"/>
            <a:ext cx="8229600" cy="5257800"/>
          </a:xfrm>
        </p:spPr>
        <p:txBody>
          <a:bodyPr>
            <a:normAutofit/>
          </a:bodyPr>
          <a:lstStyle/>
          <a:p>
            <a:r>
              <a:rPr lang="en-US" sz="2200" dirty="0"/>
              <a:t>Forensic DNA Mixtures</a:t>
            </a:r>
          </a:p>
          <a:p>
            <a:pPr lvl="1"/>
            <a:r>
              <a:rPr lang="en-US" sz="2200" dirty="0">
                <a:effectLst>
                  <a:outerShdw blurRad="38100" dist="38100" dir="2700000" algn="tl">
                    <a:srgbClr val="000000">
                      <a:alpha val="43137"/>
                    </a:srgbClr>
                  </a:outerShdw>
                </a:effectLst>
              </a:rPr>
              <a:t>Indistinguishable</a:t>
            </a:r>
            <a:r>
              <a:rPr lang="en-US" sz="2200" dirty="0"/>
              <a:t> genotypes in the mixture - CPI</a:t>
            </a:r>
          </a:p>
          <a:p>
            <a:pPr lvl="1"/>
            <a:endParaRPr lang="en-US" sz="2200" dirty="0"/>
          </a:p>
          <a:p>
            <a:pPr lvl="1"/>
            <a:endParaRPr lang="en-US" sz="2400" dirty="0"/>
          </a:p>
          <a:p>
            <a:pPr lvl="1"/>
            <a:endParaRPr lang="en-US" sz="2400" dirty="0"/>
          </a:p>
          <a:p>
            <a:pPr lvl="1"/>
            <a:endParaRPr lang="en-US" sz="2400" dirty="0"/>
          </a:p>
          <a:p>
            <a:pPr lvl="1"/>
            <a:endParaRPr lang="en-US" sz="2400" dirty="0"/>
          </a:p>
          <a:p>
            <a:pPr lvl="1"/>
            <a:r>
              <a:rPr lang="en-US" u="sng" dirty="0"/>
              <a:t>Assumed</a:t>
            </a:r>
            <a:r>
              <a:rPr lang="en-US" dirty="0"/>
              <a:t> number of contributors (NOC = 2)</a:t>
            </a:r>
          </a:p>
          <a:p>
            <a:pPr lvl="1"/>
            <a:r>
              <a:rPr lang="en-US" u="sng" dirty="0"/>
              <a:t>Assumed</a:t>
            </a:r>
            <a:r>
              <a:rPr lang="en-US" dirty="0"/>
              <a:t> equal contribution from each donor (1:1 ratio)</a:t>
            </a:r>
          </a:p>
          <a:p>
            <a:pPr lvl="1"/>
            <a:r>
              <a:rPr lang="en-US" dirty="0"/>
              <a:t>The fewer potential genotypes provide additional discrimination</a:t>
            </a:r>
          </a:p>
          <a:p>
            <a:pPr lvl="1"/>
            <a:r>
              <a:rPr lang="en-US" dirty="0"/>
              <a:t>The frequency of each possible genotype at the locus are summed and multiplied at each locus (we have </a:t>
            </a:r>
            <a:r>
              <a:rPr lang="en-US" dirty="0">
                <a:effectLst>
                  <a:outerShdw blurRad="38100" dist="38100" dir="2700000" algn="tl">
                    <a:srgbClr val="000000">
                      <a:alpha val="43137"/>
                    </a:srgbClr>
                  </a:outerShdw>
                </a:effectLst>
              </a:rPr>
              <a:t>restricted</a:t>
            </a:r>
            <a:r>
              <a:rPr lang="en-US" dirty="0"/>
              <a:t> the possible genotypes)</a:t>
            </a:r>
          </a:p>
          <a:p>
            <a:pPr lvl="3"/>
            <a:r>
              <a:rPr lang="en-US" sz="1400" strike="sngStrike" dirty="0"/>
              <a:t>No use of peak height data (contributor amounts)</a:t>
            </a:r>
          </a:p>
          <a:p>
            <a:pPr lvl="3"/>
            <a:r>
              <a:rPr lang="en-US" sz="1400" strike="sngStrike" dirty="0"/>
              <a:t>No assumption to the number of contributors</a:t>
            </a:r>
            <a:r>
              <a:rPr lang="en-US" sz="1400" dirty="0"/>
              <a:t>  </a:t>
            </a:r>
          </a:p>
          <a:p>
            <a:pPr lvl="3"/>
            <a:r>
              <a:rPr lang="en-US" sz="1400" dirty="0"/>
              <a:t>Assuming all alleles are present from the contributors</a:t>
            </a:r>
            <a:endParaRPr lang="en-US" sz="2400" dirty="0"/>
          </a:p>
          <a:p>
            <a:pPr marL="457200" lvl="1" indent="0">
              <a:buNone/>
            </a:pPr>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pic>
        <p:nvPicPr>
          <p:cNvPr id="21" name="Picture 20">
            <a:extLst>
              <a:ext uri="{FF2B5EF4-FFF2-40B4-BE49-F238E27FC236}">
                <a16:creationId xmlns:a16="http://schemas.microsoft.com/office/drawing/2014/main" id="{6F0B790C-59BF-2955-2E64-8E2BAE05F6F3}"/>
              </a:ext>
            </a:extLst>
          </p:cNvPr>
          <p:cNvPicPr>
            <a:picLocks noChangeAspect="1"/>
          </p:cNvPicPr>
          <p:nvPr/>
        </p:nvPicPr>
        <p:blipFill>
          <a:blip r:embed="rId3"/>
          <a:stretch>
            <a:fillRect/>
          </a:stretch>
        </p:blipFill>
        <p:spPr>
          <a:xfrm>
            <a:off x="1295400" y="2362200"/>
            <a:ext cx="4732345" cy="1822489"/>
          </a:xfrm>
          <a:prstGeom prst="rect">
            <a:avLst/>
          </a:prstGeom>
        </p:spPr>
      </p:pic>
      <p:sp>
        <p:nvSpPr>
          <p:cNvPr id="4" name="TextBox 3">
            <a:extLst>
              <a:ext uri="{FF2B5EF4-FFF2-40B4-BE49-F238E27FC236}">
                <a16:creationId xmlns:a16="http://schemas.microsoft.com/office/drawing/2014/main" id="{34B80351-99B3-A790-18FC-87992012D49B}"/>
              </a:ext>
            </a:extLst>
          </p:cNvPr>
          <p:cNvSpPr txBox="1"/>
          <p:nvPr/>
        </p:nvSpPr>
        <p:spPr>
          <a:xfrm>
            <a:off x="5113345" y="2668555"/>
            <a:ext cx="1287456" cy="1015663"/>
          </a:xfrm>
          <a:prstGeom prst="rect">
            <a:avLst/>
          </a:prstGeom>
          <a:noFill/>
        </p:spPr>
        <p:txBody>
          <a:bodyPr wrap="square" rtlCol="0">
            <a:spAutoFit/>
          </a:bodyPr>
          <a:lstStyle/>
          <a:p>
            <a:r>
              <a:rPr lang="en-US" sz="1200" i="1" strike="dblStrike" dirty="0">
                <a:latin typeface="+mj-lt"/>
              </a:rPr>
              <a:t>16,16</a:t>
            </a:r>
            <a:r>
              <a:rPr lang="en-US" sz="1200" i="1" dirty="0">
                <a:latin typeface="+mj-lt"/>
              </a:rPr>
              <a:t>     16,18</a:t>
            </a:r>
          </a:p>
          <a:p>
            <a:r>
              <a:rPr lang="en-US" sz="1200" i="1" strike="dblStrike" dirty="0">
                <a:latin typeface="+mj-lt"/>
              </a:rPr>
              <a:t>17,17 </a:t>
            </a:r>
            <a:r>
              <a:rPr lang="en-US" sz="1200" i="1" dirty="0">
                <a:latin typeface="+mj-lt"/>
              </a:rPr>
              <a:t>    16,19</a:t>
            </a:r>
          </a:p>
          <a:p>
            <a:r>
              <a:rPr lang="en-US" sz="1200" i="1" strike="dblStrike" dirty="0">
                <a:latin typeface="+mj-lt"/>
              </a:rPr>
              <a:t>18,18 </a:t>
            </a:r>
            <a:r>
              <a:rPr lang="en-US" sz="1200" i="1" dirty="0">
                <a:latin typeface="+mj-lt"/>
              </a:rPr>
              <a:t>    17,18  </a:t>
            </a:r>
          </a:p>
          <a:p>
            <a:r>
              <a:rPr lang="en-US" sz="1200" i="1" strike="dblStrike" dirty="0">
                <a:latin typeface="+mj-lt"/>
              </a:rPr>
              <a:t>19,19 </a:t>
            </a:r>
            <a:r>
              <a:rPr lang="en-US" sz="1200" i="1" dirty="0">
                <a:latin typeface="+mj-lt"/>
              </a:rPr>
              <a:t>    17,19</a:t>
            </a:r>
          </a:p>
          <a:p>
            <a:r>
              <a:rPr lang="en-US" sz="1200" i="1" dirty="0">
                <a:latin typeface="+mj-lt"/>
              </a:rPr>
              <a:t>16,17     18,19</a:t>
            </a:r>
          </a:p>
        </p:txBody>
      </p:sp>
      <p:sp>
        <p:nvSpPr>
          <p:cNvPr id="12" name="TextBox 11">
            <a:extLst>
              <a:ext uri="{FF2B5EF4-FFF2-40B4-BE49-F238E27FC236}">
                <a16:creationId xmlns:a16="http://schemas.microsoft.com/office/drawing/2014/main" id="{D17802DD-7033-775B-7CCC-7842F1DA9711}"/>
              </a:ext>
            </a:extLst>
          </p:cNvPr>
          <p:cNvSpPr txBox="1"/>
          <p:nvPr/>
        </p:nvSpPr>
        <p:spPr>
          <a:xfrm>
            <a:off x="6768724" y="5943600"/>
            <a:ext cx="1841876" cy="6096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B95F58DC-CDDF-6E5B-47A4-86F1084AAB91}"/>
              </a:ext>
            </a:extLst>
          </p:cNvPr>
          <p:cNvSpPr txBox="1"/>
          <p:nvPr/>
        </p:nvSpPr>
        <p:spPr>
          <a:xfrm>
            <a:off x="6900834" y="5852792"/>
            <a:ext cx="1841876" cy="461665"/>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US" sz="1200" dirty="0">
                <a:latin typeface="+mj-lt"/>
              </a:rPr>
              <a:t>Using more of the data   </a:t>
            </a:r>
            <a:r>
              <a:rPr lang="en-US" sz="1200" dirty="0">
                <a:solidFill>
                  <a:srgbClr val="00B050"/>
                </a:solidFill>
                <a:latin typeface="+mj-lt"/>
                <a:sym typeface="Wingdings" panose="05000000000000000000" pitchFamily="2" charset="2"/>
              </a:rPr>
              <a:t></a:t>
            </a:r>
            <a:endParaRPr lang="en-US" sz="1200" dirty="0">
              <a:solidFill>
                <a:srgbClr val="00B050"/>
              </a:solidFill>
              <a:latin typeface="+mj-lt"/>
            </a:endParaRPr>
          </a:p>
        </p:txBody>
      </p:sp>
      <p:sp>
        <p:nvSpPr>
          <p:cNvPr id="14" name="TextBox 13">
            <a:extLst>
              <a:ext uri="{FF2B5EF4-FFF2-40B4-BE49-F238E27FC236}">
                <a16:creationId xmlns:a16="http://schemas.microsoft.com/office/drawing/2014/main" id="{B07F29A2-4E62-B53B-BC24-C29023340833}"/>
              </a:ext>
            </a:extLst>
          </p:cNvPr>
          <p:cNvSpPr txBox="1"/>
          <p:nvPr/>
        </p:nvSpPr>
        <p:spPr>
          <a:xfrm>
            <a:off x="6900834" y="6366302"/>
            <a:ext cx="1841876" cy="276999"/>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US" sz="1200" dirty="0">
                <a:latin typeface="+mj-lt"/>
              </a:rPr>
              <a:t>Are you sure?</a:t>
            </a:r>
          </a:p>
        </p:txBody>
      </p:sp>
      <p:cxnSp>
        <p:nvCxnSpPr>
          <p:cNvPr id="17" name="Straight Arrow Connector 16">
            <a:extLst>
              <a:ext uri="{FF2B5EF4-FFF2-40B4-BE49-F238E27FC236}">
                <a16:creationId xmlns:a16="http://schemas.microsoft.com/office/drawing/2014/main" id="{B0D892BB-FE41-DB87-500A-0BE23019DCFD}"/>
              </a:ext>
            </a:extLst>
          </p:cNvPr>
          <p:cNvCxnSpPr>
            <a:stCxn id="13" idx="1"/>
          </p:cNvCxnSpPr>
          <p:nvPr/>
        </p:nvCxnSpPr>
        <p:spPr>
          <a:xfrm flipH="1" flipV="1">
            <a:off x="6477000" y="6019800"/>
            <a:ext cx="423834" cy="6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86CE4E4-EC0D-8F2E-58B4-FAF1FF23A2DC}"/>
              </a:ext>
            </a:extLst>
          </p:cNvPr>
          <p:cNvCxnSpPr>
            <a:cxnSpLocks/>
            <a:stCxn id="13" idx="1"/>
          </p:cNvCxnSpPr>
          <p:nvPr/>
        </p:nvCxnSpPr>
        <p:spPr>
          <a:xfrm flipH="1">
            <a:off x="6027745" y="6083625"/>
            <a:ext cx="873089"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C6A896-7DF6-F717-D449-FB5254BA32AD}"/>
              </a:ext>
            </a:extLst>
          </p:cNvPr>
          <p:cNvCxnSpPr>
            <a:cxnSpLocks/>
            <a:stCxn id="14" idx="1"/>
          </p:cNvCxnSpPr>
          <p:nvPr/>
        </p:nvCxnSpPr>
        <p:spPr>
          <a:xfrm flipH="1" flipV="1">
            <a:off x="6688917" y="6504801"/>
            <a:ext cx="2119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CD8FDB-4C22-C374-95CD-04A9A99D65AE}"/>
              </a:ext>
            </a:extLst>
          </p:cNvPr>
          <p:cNvSpPr txBox="1"/>
          <p:nvPr/>
        </p:nvSpPr>
        <p:spPr>
          <a:xfrm>
            <a:off x="1905000" y="2673279"/>
            <a:ext cx="609600" cy="1200329"/>
          </a:xfrm>
          <a:prstGeom prst="rect">
            <a:avLst/>
          </a:prstGeom>
          <a:noFill/>
        </p:spPr>
        <p:txBody>
          <a:bodyPr wrap="square" rtlCol="0">
            <a:spAutoFit/>
          </a:bodyPr>
          <a:lstStyle/>
          <a:p>
            <a:r>
              <a:rPr lang="en-US" sz="1200" dirty="0">
                <a:latin typeface="+mj-lt"/>
              </a:rPr>
              <a:t>15,15</a:t>
            </a:r>
          </a:p>
          <a:p>
            <a:r>
              <a:rPr lang="en-US" sz="1200" strike="dblStrike" dirty="0">
                <a:latin typeface="+mj-lt"/>
              </a:rPr>
              <a:t>16,16</a:t>
            </a:r>
          </a:p>
          <a:p>
            <a:r>
              <a:rPr lang="en-US" sz="1200" strike="dblStrike" dirty="0">
                <a:latin typeface="+mj-lt"/>
              </a:rPr>
              <a:t>17,17</a:t>
            </a:r>
          </a:p>
          <a:p>
            <a:r>
              <a:rPr lang="en-US" sz="1200" dirty="0">
                <a:latin typeface="+mj-lt"/>
              </a:rPr>
              <a:t>15,16</a:t>
            </a:r>
          </a:p>
          <a:p>
            <a:r>
              <a:rPr lang="en-US" sz="1200" dirty="0">
                <a:latin typeface="+mj-lt"/>
              </a:rPr>
              <a:t>15,17</a:t>
            </a:r>
          </a:p>
          <a:p>
            <a:r>
              <a:rPr lang="en-US" sz="1200" dirty="0">
                <a:latin typeface="+mj-lt"/>
              </a:rPr>
              <a:t>16,17</a:t>
            </a:r>
          </a:p>
        </p:txBody>
      </p:sp>
      <p:sp>
        <p:nvSpPr>
          <p:cNvPr id="5" name="TextBox 4">
            <a:extLst>
              <a:ext uri="{FF2B5EF4-FFF2-40B4-BE49-F238E27FC236}">
                <a16:creationId xmlns:a16="http://schemas.microsoft.com/office/drawing/2014/main" id="{A0FABEEC-6ECE-22A5-4938-CC88F285121F}"/>
              </a:ext>
            </a:extLst>
          </p:cNvPr>
          <p:cNvSpPr txBox="1"/>
          <p:nvPr/>
        </p:nvSpPr>
        <p:spPr>
          <a:xfrm>
            <a:off x="3486862" y="2967001"/>
            <a:ext cx="562455" cy="707886"/>
          </a:xfrm>
          <a:prstGeom prst="rect">
            <a:avLst/>
          </a:prstGeom>
          <a:noFill/>
        </p:spPr>
        <p:txBody>
          <a:bodyPr wrap="square" rtlCol="0">
            <a:spAutoFit/>
          </a:bodyPr>
          <a:lstStyle/>
          <a:p>
            <a:r>
              <a:rPr lang="en-US" sz="4000" dirty="0">
                <a:solidFill>
                  <a:srgbClr val="FF0000"/>
                </a:solidFill>
                <a:latin typeface="+mj-lt"/>
              </a:rPr>
              <a:t>X</a:t>
            </a:r>
          </a:p>
        </p:txBody>
      </p:sp>
      <p:sp>
        <p:nvSpPr>
          <p:cNvPr id="6" name="TextBox 5">
            <a:extLst>
              <a:ext uri="{FF2B5EF4-FFF2-40B4-BE49-F238E27FC236}">
                <a16:creationId xmlns:a16="http://schemas.microsoft.com/office/drawing/2014/main" id="{DBA2DA75-AE1E-A1EB-8A23-58E5A118DA41}"/>
              </a:ext>
            </a:extLst>
          </p:cNvPr>
          <p:cNvSpPr txBox="1"/>
          <p:nvPr/>
        </p:nvSpPr>
        <p:spPr>
          <a:xfrm>
            <a:off x="1445780" y="2911178"/>
            <a:ext cx="446930" cy="707886"/>
          </a:xfrm>
          <a:prstGeom prst="rect">
            <a:avLst/>
          </a:prstGeom>
          <a:noFill/>
        </p:spPr>
        <p:txBody>
          <a:bodyPr wrap="square" rtlCol="0">
            <a:spAutoFit/>
          </a:bodyPr>
          <a:lstStyle/>
          <a:p>
            <a:r>
              <a:rPr lang="en-US" sz="4000" dirty="0">
                <a:solidFill>
                  <a:srgbClr val="00B050"/>
                </a:solidFill>
                <a:latin typeface="+mj-lt"/>
              </a:rPr>
              <a:t>+</a:t>
            </a:r>
          </a:p>
        </p:txBody>
      </p:sp>
      <p:sp>
        <p:nvSpPr>
          <p:cNvPr id="7" name="TextBox 6">
            <a:extLst>
              <a:ext uri="{FF2B5EF4-FFF2-40B4-BE49-F238E27FC236}">
                <a16:creationId xmlns:a16="http://schemas.microsoft.com/office/drawing/2014/main" id="{65CB88C6-1306-16B0-95E9-38BBF12F24A6}"/>
              </a:ext>
            </a:extLst>
          </p:cNvPr>
          <p:cNvSpPr txBox="1"/>
          <p:nvPr/>
        </p:nvSpPr>
        <p:spPr>
          <a:xfrm>
            <a:off x="6259027" y="2919500"/>
            <a:ext cx="509697" cy="707886"/>
          </a:xfrm>
          <a:prstGeom prst="rect">
            <a:avLst/>
          </a:prstGeom>
          <a:noFill/>
        </p:spPr>
        <p:txBody>
          <a:bodyPr wrap="square" rtlCol="0">
            <a:spAutoFit/>
          </a:bodyPr>
          <a:lstStyle/>
          <a:p>
            <a:r>
              <a:rPr lang="en-US" sz="4000" dirty="0">
                <a:solidFill>
                  <a:srgbClr val="00B050"/>
                </a:solidFill>
                <a:latin typeface="+mj-lt"/>
              </a:rPr>
              <a:t>+</a:t>
            </a:r>
          </a:p>
        </p:txBody>
      </p:sp>
      <p:sp>
        <p:nvSpPr>
          <p:cNvPr id="9" name="Left Brace 8">
            <a:extLst>
              <a:ext uri="{FF2B5EF4-FFF2-40B4-BE49-F238E27FC236}">
                <a16:creationId xmlns:a16="http://schemas.microsoft.com/office/drawing/2014/main" id="{9D19BA24-7261-BBC8-C0F8-2C89EDA393F7}"/>
              </a:ext>
            </a:extLst>
          </p:cNvPr>
          <p:cNvSpPr/>
          <p:nvPr/>
        </p:nvSpPr>
        <p:spPr>
          <a:xfrm>
            <a:off x="1844690" y="2743200"/>
            <a:ext cx="150380" cy="1066800"/>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93136FF7-8E7B-3FB4-204F-E9D9E6745957}"/>
              </a:ext>
            </a:extLst>
          </p:cNvPr>
          <p:cNvSpPr/>
          <p:nvPr/>
        </p:nvSpPr>
        <p:spPr>
          <a:xfrm flipH="1">
            <a:off x="6180057" y="2725089"/>
            <a:ext cx="120884" cy="887782"/>
          </a:xfrm>
          <a:prstGeom prst="lef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E373C55-7F1D-6D0C-0E5B-0F7C6FA4528F}"/>
              </a:ext>
            </a:extLst>
          </p:cNvPr>
          <p:cNvSpPr txBox="1"/>
          <p:nvPr/>
        </p:nvSpPr>
        <p:spPr>
          <a:xfrm>
            <a:off x="2796177" y="2705229"/>
            <a:ext cx="908104" cy="246221"/>
          </a:xfrm>
          <a:prstGeom prst="rect">
            <a:avLst/>
          </a:prstGeom>
          <a:solidFill>
            <a:schemeClr val="accent1">
              <a:lumMod val="20000"/>
              <a:lumOff val="80000"/>
            </a:schemeClr>
          </a:solidFill>
        </p:spPr>
        <p:txBody>
          <a:bodyPr wrap="square" rtlCol="0">
            <a:spAutoFit/>
          </a:bodyPr>
          <a:lstStyle/>
          <a:p>
            <a:r>
              <a:rPr lang="en-US" sz="1000" dirty="0">
                <a:latin typeface="+mj-lt"/>
              </a:rPr>
              <a:t>POI = 16,17</a:t>
            </a:r>
          </a:p>
        </p:txBody>
      </p:sp>
      <p:sp>
        <p:nvSpPr>
          <p:cNvPr id="15" name="TextBox 14">
            <a:extLst>
              <a:ext uri="{FF2B5EF4-FFF2-40B4-BE49-F238E27FC236}">
                <a16:creationId xmlns:a16="http://schemas.microsoft.com/office/drawing/2014/main" id="{B0958E32-211F-A1A8-A5AB-FDCE4EF3F3CA}"/>
              </a:ext>
            </a:extLst>
          </p:cNvPr>
          <p:cNvSpPr txBox="1"/>
          <p:nvPr/>
        </p:nvSpPr>
        <p:spPr>
          <a:xfrm>
            <a:off x="4261981" y="2706037"/>
            <a:ext cx="908104" cy="246221"/>
          </a:xfrm>
          <a:prstGeom prst="rect">
            <a:avLst/>
          </a:prstGeom>
          <a:solidFill>
            <a:schemeClr val="accent1">
              <a:lumMod val="20000"/>
              <a:lumOff val="80000"/>
            </a:schemeClr>
          </a:solidFill>
        </p:spPr>
        <p:txBody>
          <a:bodyPr wrap="square" rtlCol="0">
            <a:spAutoFit/>
          </a:bodyPr>
          <a:lstStyle/>
          <a:p>
            <a:r>
              <a:rPr lang="en-US" sz="1000" dirty="0">
                <a:latin typeface="+mj-lt"/>
              </a:rPr>
              <a:t>POI = 17,18</a:t>
            </a:r>
          </a:p>
        </p:txBody>
      </p:sp>
    </p:spTree>
    <p:extLst>
      <p:ext uri="{BB962C8B-B14F-4D97-AF65-F5344CB8AC3E}">
        <p14:creationId xmlns:p14="http://schemas.microsoft.com/office/powerpoint/2010/main" val="65127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8" grpId="0"/>
      <p:bldP spid="5" grpId="0"/>
      <p:bldP spid="6" grpId="0"/>
      <p:bldP spid="7" grpId="0"/>
      <p:bldP spid="9" grpId="0" animBg="1"/>
      <p:bldP spid="10" grpId="0" animBg="1"/>
      <p:bldP spid="11"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61865" y="1524000"/>
            <a:ext cx="8229600" cy="5029200"/>
          </a:xfrm>
        </p:spPr>
        <p:txBody>
          <a:bodyPr>
            <a:normAutofit/>
          </a:bodyPr>
          <a:lstStyle/>
          <a:p>
            <a:endParaRPr lang="en-US" sz="2800" dirty="0"/>
          </a:p>
          <a:p>
            <a:r>
              <a:rPr lang="en-US" sz="2800" dirty="0"/>
              <a:t>RMP and CPI (as described) assume that both alleles from the contributor are present at each locus</a:t>
            </a:r>
          </a:p>
          <a:p>
            <a:endParaRPr lang="en-US" sz="2800" dirty="0"/>
          </a:p>
          <a:p>
            <a:r>
              <a:rPr lang="en-US" sz="2800" dirty="0"/>
              <a:t>With low quantity and / or quality of DNA in forensic samples…that does not always happen</a:t>
            </a:r>
          </a:p>
          <a:p>
            <a:pPr marL="457200" lvl="1" indent="0">
              <a:buNone/>
            </a:pPr>
            <a:endParaRPr lang="en-US" sz="2200" dirty="0"/>
          </a:p>
          <a:p>
            <a:pPr lvl="1"/>
            <a:endParaRPr lang="en-US" sz="2400" dirty="0"/>
          </a:p>
          <a:p>
            <a:pPr marL="457200" lvl="1" indent="0">
              <a:buNone/>
            </a:pPr>
            <a:endParaRPr lang="en-US" sz="2400" dirty="0"/>
          </a:p>
          <a:p>
            <a:pPr lvl="1"/>
            <a:endParaRPr lang="en-US" sz="2400" dirty="0"/>
          </a:p>
          <a:p>
            <a:pPr marL="457200" lvl="1" indent="0">
              <a:buNone/>
            </a:pPr>
            <a:endParaRPr lang="en-US" sz="2400" dirty="0"/>
          </a:p>
          <a:p>
            <a:pPr marL="457200" lvl="1" indent="0">
              <a:buNone/>
            </a:pPr>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spTree>
    <p:extLst>
      <p:ext uri="{BB962C8B-B14F-4D97-AF65-F5344CB8AC3E}">
        <p14:creationId xmlns:p14="http://schemas.microsoft.com/office/powerpoint/2010/main" val="424678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61865" y="1524000"/>
            <a:ext cx="8229600" cy="5029200"/>
          </a:xfrm>
        </p:spPr>
        <p:txBody>
          <a:bodyPr>
            <a:normAutofit fontScale="92500" lnSpcReduction="10000"/>
          </a:bodyPr>
          <a:lstStyle/>
          <a:p>
            <a:r>
              <a:rPr lang="en-US" sz="2800" dirty="0">
                <a:effectLst>
                  <a:outerShdw blurRad="38100" dist="38100" dir="2700000" algn="tl">
                    <a:srgbClr val="000000">
                      <a:alpha val="43137"/>
                    </a:srgbClr>
                  </a:outerShdw>
                </a:effectLst>
              </a:rPr>
              <a:t>Stochastic amplification </a:t>
            </a:r>
            <a:r>
              <a:rPr lang="en-US" sz="2800" dirty="0"/>
              <a:t>– random variation of peak heights within an STR profile</a:t>
            </a:r>
          </a:p>
          <a:p>
            <a:pPr marL="457200" lvl="1" indent="0">
              <a:buNone/>
            </a:pPr>
            <a:endParaRPr lang="en-US" sz="2200" dirty="0"/>
          </a:p>
          <a:p>
            <a:pPr lvl="1"/>
            <a:endParaRPr lang="en-US" sz="2400" dirty="0"/>
          </a:p>
          <a:p>
            <a:pPr marL="457200" lvl="1" indent="0">
              <a:buNone/>
            </a:pPr>
            <a:endParaRPr lang="en-US" sz="2400" dirty="0"/>
          </a:p>
          <a:p>
            <a:pPr lvl="1"/>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dirty="0"/>
          </a:p>
          <a:p>
            <a:pPr lvl="1"/>
            <a:r>
              <a:rPr lang="en-US" dirty="0"/>
              <a:t>This is the same </a:t>
            </a:r>
            <a:r>
              <a:rPr lang="en-US" dirty="0">
                <a:effectLst>
                  <a:outerShdw blurRad="38100" dist="38100" dir="2700000" algn="tl">
                    <a:srgbClr val="000000">
                      <a:alpha val="43137"/>
                    </a:srgbClr>
                  </a:outerShdw>
                </a:effectLst>
              </a:rPr>
              <a:t>low quantity</a:t>
            </a:r>
            <a:r>
              <a:rPr lang="en-US" dirty="0"/>
              <a:t> </a:t>
            </a:r>
            <a:r>
              <a:rPr lang="en-US" u="sng" dirty="0"/>
              <a:t>single source</a:t>
            </a:r>
            <a:r>
              <a:rPr lang="en-US" dirty="0"/>
              <a:t> profile in two separate PCR reactions</a:t>
            </a:r>
          </a:p>
          <a:p>
            <a:pPr lvl="1"/>
            <a:r>
              <a:rPr lang="en-US" dirty="0"/>
              <a:t>Seen as variation of the two heterozygous peaks at a locus from the same contributor and can lead to </a:t>
            </a:r>
            <a:r>
              <a:rPr lang="en-US" dirty="0">
                <a:effectLst>
                  <a:outerShdw blurRad="38100" dist="38100" dir="2700000" algn="tl">
                    <a:srgbClr val="000000">
                      <a:alpha val="43137"/>
                    </a:srgbClr>
                  </a:outerShdw>
                </a:effectLst>
              </a:rPr>
              <a:t>allele drop-out </a:t>
            </a:r>
            <a:r>
              <a:rPr lang="en-US" dirty="0"/>
              <a:t>or entire </a:t>
            </a:r>
            <a:r>
              <a:rPr lang="en-US" dirty="0">
                <a:effectLst>
                  <a:outerShdw blurRad="38100" dist="38100" dir="2700000" algn="tl">
                    <a:srgbClr val="000000">
                      <a:alpha val="43137"/>
                    </a:srgbClr>
                  </a:outerShdw>
                </a:effectLst>
              </a:rPr>
              <a:t>locus drop-out</a:t>
            </a:r>
          </a:p>
          <a:p>
            <a:pPr lvl="1"/>
            <a:r>
              <a:rPr lang="en-US" dirty="0"/>
              <a:t>Results from a random sampling of alleles during the PCR process</a:t>
            </a:r>
          </a:p>
          <a:p>
            <a:pPr lvl="1"/>
            <a:r>
              <a:rPr lang="en-US" dirty="0"/>
              <a:t>The </a:t>
            </a:r>
            <a:r>
              <a:rPr lang="en-US" u="sng" dirty="0"/>
              <a:t>lower</a:t>
            </a:r>
            <a:r>
              <a:rPr lang="en-US" dirty="0"/>
              <a:t> the quantity / quality of input DNA, the </a:t>
            </a:r>
            <a:r>
              <a:rPr lang="en-US" u="sng" dirty="0"/>
              <a:t>higher</a:t>
            </a:r>
            <a:r>
              <a:rPr lang="en-US" dirty="0"/>
              <a:t> the stochastic effects</a:t>
            </a:r>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pic>
        <p:nvPicPr>
          <p:cNvPr id="5" name="Picture 4">
            <a:extLst>
              <a:ext uri="{FF2B5EF4-FFF2-40B4-BE49-F238E27FC236}">
                <a16:creationId xmlns:a16="http://schemas.microsoft.com/office/drawing/2014/main" id="{4C2160E1-1162-5981-4E2F-3BD4C317883D}"/>
              </a:ext>
            </a:extLst>
          </p:cNvPr>
          <p:cNvPicPr>
            <a:picLocks noChangeAspect="1"/>
          </p:cNvPicPr>
          <p:nvPr/>
        </p:nvPicPr>
        <p:blipFill>
          <a:blip r:embed="rId3"/>
          <a:stretch>
            <a:fillRect/>
          </a:stretch>
        </p:blipFill>
        <p:spPr>
          <a:xfrm>
            <a:off x="1447800" y="2438400"/>
            <a:ext cx="5768401" cy="2514600"/>
          </a:xfrm>
          <a:prstGeom prst="rect">
            <a:avLst/>
          </a:prstGeom>
        </p:spPr>
      </p:pic>
      <p:sp>
        <p:nvSpPr>
          <p:cNvPr id="4" name="TextBox 3">
            <a:extLst>
              <a:ext uri="{FF2B5EF4-FFF2-40B4-BE49-F238E27FC236}">
                <a16:creationId xmlns:a16="http://schemas.microsoft.com/office/drawing/2014/main" id="{DC95121C-B458-CD56-F852-2742B7697269}"/>
              </a:ext>
            </a:extLst>
          </p:cNvPr>
          <p:cNvSpPr txBox="1"/>
          <p:nvPr/>
        </p:nvSpPr>
        <p:spPr>
          <a:xfrm>
            <a:off x="7113300" y="2752665"/>
            <a:ext cx="1622999" cy="307777"/>
          </a:xfrm>
          <a:prstGeom prst="rect">
            <a:avLst/>
          </a:prstGeom>
          <a:noFill/>
        </p:spPr>
        <p:txBody>
          <a:bodyPr wrap="square" rtlCol="0">
            <a:spAutoFit/>
          </a:bodyPr>
          <a:lstStyle/>
          <a:p>
            <a:r>
              <a:rPr lang="en-US" sz="1400" dirty="0">
                <a:latin typeface="+mj-lt"/>
              </a:rPr>
              <a:t>Amplification #1</a:t>
            </a:r>
          </a:p>
        </p:txBody>
      </p:sp>
      <p:sp>
        <p:nvSpPr>
          <p:cNvPr id="6" name="TextBox 5">
            <a:extLst>
              <a:ext uri="{FF2B5EF4-FFF2-40B4-BE49-F238E27FC236}">
                <a16:creationId xmlns:a16="http://schemas.microsoft.com/office/drawing/2014/main" id="{2336D3D1-D251-204A-6F98-A0D51905C974}"/>
              </a:ext>
            </a:extLst>
          </p:cNvPr>
          <p:cNvSpPr txBox="1"/>
          <p:nvPr/>
        </p:nvSpPr>
        <p:spPr>
          <a:xfrm>
            <a:off x="7117965" y="4116288"/>
            <a:ext cx="1622999" cy="307777"/>
          </a:xfrm>
          <a:prstGeom prst="rect">
            <a:avLst/>
          </a:prstGeom>
          <a:noFill/>
        </p:spPr>
        <p:txBody>
          <a:bodyPr wrap="square" rtlCol="0">
            <a:spAutoFit/>
          </a:bodyPr>
          <a:lstStyle/>
          <a:p>
            <a:r>
              <a:rPr lang="en-US" sz="1400" dirty="0">
                <a:latin typeface="+mj-lt"/>
              </a:rPr>
              <a:t>Amplification #2</a:t>
            </a:r>
          </a:p>
        </p:txBody>
      </p:sp>
      <p:sp>
        <p:nvSpPr>
          <p:cNvPr id="7" name="Arrow: Down 6">
            <a:extLst>
              <a:ext uri="{FF2B5EF4-FFF2-40B4-BE49-F238E27FC236}">
                <a16:creationId xmlns:a16="http://schemas.microsoft.com/office/drawing/2014/main" id="{46AB229A-3B5C-D859-BC48-441FC9EDAA9C}"/>
              </a:ext>
            </a:extLst>
          </p:cNvPr>
          <p:cNvSpPr/>
          <p:nvPr/>
        </p:nvSpPr>
        <p:spPr>
          <a:xfrm>
            <a:off x="2209800" y="2752665"/>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96BA0778-B236-56D6-9E22-1082654C218E}"/>
              </a:ext>
            </a:extLst>
          </p:cNvPr>
          <p:cNvSpPr/>
          <p:nvPr/>
        </p:nvSpPr>
        <p:spPr>
          <a:xfrm>
            <a:off x="3581400" y="2667000"/>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3F96E6A-E8DB-F22D-F77E-5232D736D03D}"/>
              </a:ext>
            </a:extLst>
          </p:cNvPr>
          <p:cNvSpPr/>
          <p:nvPr/>
        </p:nvSpPr>
        <p:spPr>
          <a:xfrm>
            <a:off x="3810000" y="4038600"/>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A62A2EF-7187-6400-2DAE-5C4B05F6CF6C}"/>
              </a:ext>
            </a:extLst>
          </p:cNvPr>
          <p:cNvSpPr/>
          <p:nvPr/>
        </p:nvSpPr>
        <p:spPr>
          <a:xfrm>
            <a:off x="6019800" y="2598775"/>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88ED83E-EF35-87C4-A3D3-0B4D7E9B17F3}"/>
              </a:ext>
            </a:extLst>
          </p:cNvPr>
          <p:cNvSpPr/>
          <p:nvPr/>
        </p:nvSpPr>
        <p:spPr>
          <a:xfrm>
            <a:off x="5832660" y="2598776"/>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5B6C2B44-D8F6-7B21-EC88-4415E7C68F82}"/>
              </a:ext>
            </a:extLst>
          </p:cNvPr>
          <p:cNvSpPr/>
          <p:nvPr/>
        </p:nvSpPr>
        <p:spPr>
          <a:xfrm>
            <a:off x="5973924" y="3922811"/>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9724FFE-116F-7EB9-E61E-F7B9C8BC13A4}"/>
              </a:ext>
            </a:extLst>
          </p:cNvPr>
          <p:cNvSpPr/>
          <p:nvPr/>
        </p:nvSpPr>
        <p:spPr>
          <a:xfrm>
            <a:off x="2205662" y="3884711"/>
            <a:ext cx="76200" cy="307777"/>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7A4FC86-4583-A9C6-E8F0-4786B8165844}"/>
              </a:ext>
            </a:extLst>
          </p:cNvPr>
          <p:cNvSpPr txBox="1"/>
          <p:nvPr/>
        </p:nvSpPr>
        <p:spPr>
          <a:xfrm>
            <a:off x="2611530" y="2711974"/>
            <a:ext cx="553379" cy="246221"/>
          </a:xfrm>
          <a:prstGeom prst="rect">
            <a:avLst/>
          </a:prstGeom>
          <a:solidFill>
            <a:schemeClr val="accent1">
              <a:lumMod val="20000"/>
              <a:lumOff val="80000"/>
            </a:schemeClr>
          </a:solidFill>
        </p:spPr>
        <p:txBody>
          <a:bodyPr wrap="square" rtlCol="0">
            <a:spAutoFit/>
          </a:bodyPr>
          <a:lstStyle/>
          <a:p>
            <a:r>
              <a:rPr lang="en-US" sz="1000" b="1" dirty="0">
                <a:latin typeface="+mj-lt"/>
              </a:rPr>
              <a:t>12,14</a:t>
            </a:r>
          </a:p>
        </p:txBody>
      </p:sp>
      <p:sp>
        <p:nvSpPr>
          <p:cNvPr id="15" name="TextBox 14">
            <a:extLst>
              <a:ext uri="{FF2B5EF4-FFF2-40B4-BE49-F238E27FC236}">
                <a16:creationId xmlns:a16="http://schemas.microsoft.com/office/drawing/2014/main" id="{EDA484EF-D9DE-1EFC-D5BF-B6FA6413134B}"/>
              </a:ext>
            </a:extLst>
          </p:cNvPr>
          <p:cNvSpPr txBox="1"/>
          <p:nvPr/>
        </p:nvSpPr>
        <p:spPr>
          <a:xfrm>
            <a:off x="4021949" y="2697777"/>
            <a:ext cx="397652" cy="246221"/>
          </a:xfrm>
          <a:prstGeom prst="rect">
            <a:avLst/>
          </a:prstGeom>
          <a:solidFill>
            <a:schemeClr val="accent1">
              <a:lumMod val="20000"/>
              <a:lumOff val="80000"/>
            </a:schemeClr>
          </a:solidFill>
        </p:spPr>
        <p:txBody>
          <a:bodyPr wrap="square" rtlCol="0">
            <a:spAutoFit/>
          </a:bodyPr>
          <a:lstStyle/>
          <a:p>
            <a:r>
              <a:rPr lang="en-US" sz="1000" b="1" dirty="0">
                <a:latin typeface="+mj-lt"/>
              </a:rPr>
              <a:t>6,8</a:t>
            </a:r>
          </a:p>
        </p:txBody>
      </p:sp>
      <p:sp>
        <p:nvSpPr>
          <p:cNvPr id="16" name="TextBox 15">
            <a:extLst>
              <a:ext uri="{FF2B5EF4-FFF2-40B4-BE49-F238E27FC236}">
                <a16:creationId xmlns:a16="http://schemas.microsoft.com/office/drawing/2014/main" id="{261B967A-9B05-4C2F-21F1-65F2470B16DF}"/>
              </a:ext>
            </a:extLst>
          </p:cNvPr>
          <p:cNvSpPr txBox="1"/>
          <p:nvPr/>
        </p:nvSpPr>
        <p:spPr>
          <a:xfrm>
            <a:off x="6229971" y="2697776"/>
            <a:ext cx="553379" cy="246221"/>
          </a:xfrm>
          <a:prstGeom prst="rect">
            <a:avLst/>
          </a:prstGeom>
          <a:solidFill>
            <a:schemeClr val="accent1">
              <a:lumMod val="20000"/>
              <a:lumOff val="80000"/>
            </a:schemeClr>
          </a:solidFill>
        </p:spPr>
        <p:txBody>
          <a:bodyPr wrap="square" rtlCol="0">
            <a:spAutoFit/>
          </a:bodyPr>
          <a:lstStyle/>
          <a:p>
            <a:r>
              <a:rPr lang="en-US" sz="1000" b="1" dirty="0">
                <a:latin typeface="+mj-lt"/>
              </a:rPr>
              <a:t>23,24</a:t>
            </a:r>
          </a:p>
        </p:txBody>
      </p:sp>
    </p:spTree>
    <p:extLst>
      <p:ext uri="{BB962C8B-B14F-4D97-AF65-F5344CB8AC3E}">
        <p14:creationId xmlns:p14="http://schemas.microsoft.com/office/powerpoint/2010/main" val="418043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What is DNA?</a:t>
            </a:r>
          </a:p>
        </p:txBody>
      </p:sp>
      <p:pic>
        <p:nvPicPr>
          <p:cNvPr id="8194" name="Picture 2">
            <a:extLst>
              <a:ext uri="{FF2B5EF4-FFF2-40B4-BE49-F238E27FC236}">
                <a16:creationId xmlns:a16="http://schemas.microsoft.com/office/drawing/2014/main" id="{144E2E86-4961-C560-5606-2EB306EAE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6" name="Content Placeholder 2">
            <a:extLst>
              <a:ext uri="{FF2B5EF4-FFF2-40B4-BE49-F238E27FC236}">
                <a16:creationId xmlns:a16="http://schemas.microsoft.com/office/drawing/2014/main" id="{F46BB6F4-4E8D-A847-C817-CA5DA9B7EA61}"/>
              </a:ext>
            </a:extLst>
          </p:cNvPr>
          <p:cNvSpPr>
            <a:spLocks noGrp="1"/>
          </p:cNvSpPr>
          <p:nvPr>
            <p:ph sz="quarter" idx="13"/>
          </p:nvPr>
        </p:nvSpPr>
        <p:spPr>
          <a:xfrm>
            <a:off x="365760" y="1600200"/>
            <a:ext cx="4041648" cy="4526280"/>
          </a:xfrm>
        </p:spPr>
        <p:txBody>
          <a:bodyPr>
            <a:normAutofit/>
          </a:bodyPr>
          <a:lstStyle/>
          <a:p>
            <a:pPr>
              <a:lnSpc>
                <a:spcPct val="90000"/>
              </a:lnSpc>
            </a:pPr>
            <a:r>
              <a:rPr lang="en-US" sz="2000" dirty="0"/>
              <a:t>DNA is a long molecule consisting of two strands wound together in the form of a double helix</a:t>
            </a:r>
          </a:p>
          <a:p>
            <a:pPr>
              <a:lnSpc>
                <a:spcPct val="90000"/>
              </a:lnSpc>
            </a:pPr>
            <a:r>
              <a:rPr lang="en-US" sz="2000" dirty="0"/>
              <a:t>The strands are held together by the pairing of four nucleotide bases (G,C,A,T) </a:t>
            </a:r>
          </a:p>
          <a:p>
            <a:pPr>
              <a:lnSpc>
                <a:spcPct val="90000"/>
              </a:lnSpc>
            </a:pPr>
            <a:r>
              <a:rPr lang="en-US" sz="2000" dirty="0"/>
              <a:t>There are ~300 billion nucleotide bases in each cell making up the person’s entire genome</a:t>
            </a:r>
          </a:p>
          <a:p>
            <a:pPr>
              <a:lnSpc>
                <a:spcPct val="90000"/>
              </a:lnSpc>
            </a:pPr>
            <a:r>
              <a:rPr lang="en-US" sz="2000" dirty="0"/>
              <a:t>The sequence and number of nucleotide bases is what makes each person unique</a:t>
            </a:r>
          </a:p>
          <a:p>
            <a:pPr marL="0" indent="0">
              <a:lnSpc>
                <a:spcPct val="90000"/>
              </a:lnSpc>
              <a:buNone/>
            </a:pPr>
            <a:endParaRPr lang="en-US" sz="2000" dirty="0"/>
          </a:p>
        </p:txBody>
      </p:sp>
    </p:spTree>
    <p:extLst>
      <p:ext uri="{BB962C8B-B14F-4D97-AF65-F5344CB8AC3E}">
        <p14:creationId xmlns:p14="http://schemas.microsoft.com/office/powerpoint/2010/main" val="13296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61865" y="1524000"/>
            <a:ext cx="8229600" cy="5029200"/>
          </a:xfrm>
        </p:spPr>
        <p:txBody>
          <a:bodyPr>
            <a:normAutofit/>
          </a:bodyPr>
          <a:lstStyle/>
          <a:p>
            <a:r>
              <a:rPr lang="en-US" sz="2800" dirty="0">
                <a:effectLst>
                  <a:outerShdw blurRad="38100" dist="38100" dir="2700000" algn="tl">
                    <a:srgbClr val="000000">
                      <a:alpha val="43137"/>
                    </a:srgbClr>
                  </a:outerShdw>
                </a:effectLst>
              </a:rPr>
              <a:t>Thresholds</a:t>
            </a:r>
            <a:endParaRPr lang="en-US" sz="2800" dirty="0"/>
          </a:p>
          <a:p>
            <a:pPr lvl="1"/>
            <a:r>
              <a:rPr lang="en-US" sz="1800" u="sng" dirty="0"/>
              <a:t>Analytical Threshold</a:t>
            </a:r>
            <a:r>
              <a:rPr lang="en-US" sz="1800" dirty="0"/>
              <a:t> – The value in RFUs (Y-axis) that distinguish a true allele from baseline noise with a high degree of confidence (detection threshold)</a:t>
            </a:r>
          </a:p>
          <a:p>
            <a:pPr lvl="1"/>
            <a:r>
              <a:rPr lang="en-US" sz="1800" u="sng" dirty="0"/>
              <a:t>Stochastic Threshold </a:t>
            </a:r>
            <a:r>
              <a:rPr lang="en-US" sz="1800" dirty="0"/>
              <a:t>– The value in RFUs (Y-axis) where it is reasonable to assume that allele drop-out of a heterozygote sister allele has not occurred at the locus</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Application of the AT and ST is straight forward with single source samples, but the ST becomes less supportive with </a:t>
            </a:r>
            <a:r>
              <a:rPr lang="en-US" sz="1800" dirty="0">
                <a:effectLst>
                  <a:outerShdw blurRad="38100" dist="38100" dir="2700000" algn="tl">
                    <a:srgbClr val="000000">
                      <a:alpha val="43137"/>
                    </a:srgbClr>
                  </a:outerShdw>
                </a:effectLst>
              </a:rPr>
              <a:t>DNA mixtures</a:t>
            </a:r>
          </a:p>
          <a:p>
            <a:pPr marL="457200" lvl="1" indent="0">
              <a:buNone/>
            </a:pPr>
            <a:endParaRPr lang="en-US" sz="2200" dirty="0"/>
          </a:p>
          <a:p>
            <a:pPr lvl="1"/>
            <a:endParaRPr lang="en-US" sz="2400" dirty="0"/>
          </a:p>
          <a:p>
            <a:pPr marL="457200" lvl="1" indent="0">
              <a:buNone/>
            </a:pPr>
            <a:endParaRPr lang="en-US" sz="2400" dirty="0"/>
          </a:p>
          <a:p>
            <a:pPr lvl="1"/>
            <a:endParaRPr lang="en-US" sz="2400" dirty="0"/>
          </a:p>
          <a:p>
            <a:pPr marL="457200" lvl="1" indent="0">
              <a:buNone/>
            </a:pPr>
            <a:endParaRPr lang="en-US" sz="2400" dirty="0"/>
          </a:p>
          <a:p>
            <a:pPr marL="457200" lvl="1" indent="0">
              <a:buNone/>
            </a:pPr>
            <a:endParaRPr lang="en-US" sz="2400"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pic>
        <p:nvPicPr>
          <p:cNvPr id="16" name="Picture 15">
            <a:extLst>
              <a:ext uri="{FF2B5EF4-FFF2-40B4-BE49-F238E27FC236}">
                <a16:creationId xmlns:a16="http://schemas.microsoft.com/office/drawing/2014/main" id="{603F39F4-E2C7-3B48-C279-C6BABEBAB5BE}"/>
              </a:ext>
            </a:extLst>
          </p:cNvPr>
          <p:cNvPicPr>
            <a:picLocks noChangeAspect="1"/>
          </p:cNvPicPr>
          <p:nvPr/>
        </p:nvPicPr>
        <p:blipFill>
          <a:blip r:embed="rId3"/>
          <a:stretch>
            <a:fillRect/>
          </a:stretch>
        </p:blipFill>
        <p:spPr>
          <a:xfrm>
            <a:off x="419878" y="3907789"/>
            <a:ext cx="8610600" cy="1846842"/>
          </a:xfrm>
          <a:prstGeom prst="rect">
            <a:avLst/>
          </a:prstGeom>
        </p:spPr>
      </p:pic>
      <p:cxnSp>
        <p:nvCxnSpPr>
          <p:cNvPr id="18" name="Straight Connector 17">
            <a:extLst>
              <a:ext uri="{FF2B5EF4-FFF2-40B4-BE49-F238E27FC236}">
                <a16:creationId xmlns:a16="http://schemas.microsoft.com/office/drawing/2014/main" id="{F36C3E38-4174-9E5E-0401-05ED237DAC38}"/>
              </a:ext>
            </a:extLst>
          </p:cNvPr>
          <p:cNvCxnSpPr/>
          <p:nvPr/>
        </p:nvCxnSpPr>
        <p:spPr>
          <a:xfrm>
            <a:off x="572278" y="5122897"/>
            <a:ext cx="830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233996-25D5-F43D-7DCD-ADE0F8A680A4}"/>
              </a:ext>
            </a:extLst>
          </p:cNvPr>
          <p:cNvCxnSpPr/>
          <p:nvPr/>
        </p:nvCxnSpPr>
        <p:spPr>
          <a:xfrm>
            <a:off x="572278" y="4572000"/>
            <a:ext cx="830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D114E89-06BA-FB83-4D60-481C3B330F9C}"/>
              </a:ext>
            </a:extLst>
          </p:cNvPr>
          <p:cNvSpPr txBox="1"/>
          <p:nvPr/>
        </p:nvSpPr>
        <p:spPr>
          <a:xfrm>
            <a:off x="5974507" y="4848836"/>
            <a:ext cx="1905000" cy="307777"/>
          </a:xfrm>
          <a:prstGeom prst="rect">
            <a:avLst/>
          </a:prstGeom>
          <a:noFill/>
        </p:spPr>
        <p:txBody>
          <a:bodyPr wrap="square" rtlCol="0">
            <a:spAutoFit/>
          </a:bodyPr>
          <a:lstStyle/>
          <a:p>
            <a:r>
              <a:rPr lang="en-US" sz="1400" dirty="0">
                <a:latin typeface="+mj-lt"/>
              </a:rPr>
              <a:t>Analytical Threshold</a:t>
            </a:r>
          </a:p>
        </p:txBody>
      </p:sp>
      <p:sp>
        <p:nvSpPr>
          <p:cNvPr id="22" name="TextBox 21">
            <a:extLst>
              <a:ext uri="{FF2B5EF4-FFF2-40B4-BE49-F238E27FC236}">
                <a16:creationId xmlns:a16="http://schemas.microsoft.com/office/drawing/2014/main" id="{24F5306C-9094-540F-C26C-D84FF409CF90}"/>
              </a:ext>
            </a:extLst>
          </p:cNvPr>
          <p:cNvSpPr txBox="1"/>
          <p:nvPr/>
        </p:nvSpPr>
        <p:spPr>
          <a:xfrm>
            <a:off x="5967316" y="4288620"/>
            <a:ext cx="1979644" cy="307777"/>
          </a:xfrm>
          <a:prstGeom prst="rect">
            <a:avLst/>
          </a:prstGeom>
          <a:noFill/>
        </p:spPr>
        <p:txBody>
          <a:bodyPr wrap="square" rtlCol="0">
            <a:spAutoFit/>
          </a:bodyPr>
          <a:lstStyle/>
          <a:p>
            <a:r>
              <a:rPr lang="en-US" sz="1400" dirty="0">
                <a:latin typeface="+mj-lt"/>
              </a:rPr>
              <a:t>Stochastic Threshold</a:t>
            </a:r>
          </a:p>
        </p:txBody>
      </p:sp>
      <p:sp>
        <p:nvSpPr>
          <p:cNvPr id="23" name="TextBox 22">
            <a:extLst>
              <a:ext uri="{FF2B5EF4-FFF2-40B4-BE49-F238E27FC236}">
                <a16:creationId xmlns:a16="http://schemas.microsoft.com/office/drawing/2014/main" id="{6BB5AC3E-0CF4-BBCB-6074-2ADEEC483F71}"/>
              </a:ext>
            </a:extLst>
          </p:cNvPr>
          <p:cNvSpPr txBox="1"/>
          <p:nvPr/>
        </p:nvSpPr>
        <p:spPr>
          <a:xfrm>
            <a:off x="650227" y="5131035"/>
            <a:ext cx="604935" cy="276999"/>
          </a:xfrm>
          <a:prstGeom prst="rect">
            <a:avLst/>
          </a:prstGeom>
          <a:solidFill>
            <a:schemeClr val="accent1">
              <a:lumMod val="20000"/>
              <a:lumOff val="80000"/>
            </a:schemeClr>
          </a:solidFill>
        </p:spPr>
        <p:txBody>
          <a:bodyPr wrap="square" rtlCol="0">
            <a:spAutoFit/>
          </a:bodyPr>
          <a:lstStyle/>
          <a:p>
            <a:r>
              <a:rPr lang="en-US" sz="1200" dirty="0">
                <a:latin typeface="+mj-lt"/>
              </a:rPr>
              <a:t>14,17</a:t>
            </a:r>
          </a:p>
        </p:txBody>
      </p:sp>
      <p:sp>
        <p:nvSpPr>
          <p:cNvPr id="24" name="TextBox 23">
            <a:extLst>
              <a:ext uri="{FF2B5EF4-FFF2-40B4-BE49-F238E27FC236}">
                <a16:creationId xmlns:a16="http://schemas.microsoft.com/office/drawing/2014/main" id="{48ED3381-C13B-1C44-AF42-5EEEF3A707DF}"/>
              </a:ext>
            </a:extLst>
          </p:cNvPr>
          <p:cNvSpPr txBox="1"/>
          <p:nvPr/>
        </p:nvSpPr>
        <p:spPr>
          <a:xfrm>
            <a:off x="2819013" y="5153016"/>
            <a:ext cx="604935" cy="276999"/>
          </a:xfrm>
          <a:prstGeom prst="rect">
            <a:avLst/>
          </a:prstGeom>
          <a:solidFill>
            <a:schemeClr val="accent1">
              <a:lumMod val="20000"/>
              <a:lumOff val="80000"/>
            </a:schemeClr>
          </a:solidFill>
        </p:spPr>
        <p:txBody>
          <a:bodyPr wrap="square" rtlCol="0">
            <a:spAutoFit/>
          </a:bodyPr>
          <a:lstStyle/>
          <a:p>
            <a:r>
              <a:rPr lang="en-US" sz="1200" dirty="0">
                <a:latin typeface="+mj-lt"/>
              </a:rPr>
              <a:t>15,16</a:t>
            </a:r>
          </a:p>
        </p:txBody>
      </p:sp>
      <p:sp>
        <p:nvSpPr>
          <p:cNvPr id="25" name="TextBox 24">
            <a:extLst>
              <a:ext uri="{FF2B5EF4-FFF2-40B4-BE49-F238E27FC236}">
                <a16:creationId xmlns:a16="http://schemas.microsoft.com/office/drawing/2014/main" id="{30FBC465-712D-3C66-BE64-EE30B8293582}"/>
              </a:ext>
            </a:extLst>
          </p:cNvPr>
          <p:cNvSpPr txBox="1"/>
          <p:nvPr/>
        </p:nvSpPr>
        <p:spPr>
          <a:xfrm>
            <a:off x="4725178" y="5153016"/>
            <a:ext cx="604935" cy="276999"/>
          </a:xfrm>
          <a:prstGeom prst="rect">
            <a:avLst/>
          </a:prstGeom>
          <a:solidFill>
            <a:schemeClr val="accent1">
              <a:lumMod val="20000"/>
              <a:lumOff val="80000"/>
            </a:schemeClr>
          </a:solidFill>
        </p:spPr>
        <p:txBody>
          <a:bodyPr wrap="square" rtlCol="0">
            <a:spAutoFit/>
          </a:bodyPr>
          <a:lstStyle/>
          <a:p>
            <a:r>
              <a:rPr lang="en-US" sz="1200" dirty="0">
                <a:latin typeface="+mj-lt"/>
              </a:rPr>
              <a:t>21, ?</a:t>
            </a:r>
          </a:p>
        </p:txBody>
      </p:sp>
      <p:sp>
        <p:nvSpPr>
          <p:cNvPr id="26" name="TextBox 25">
            <a:extLst>
              <a:ext uri="{FF2B5EF4-FFF2-40B4-BE49-F238E27FC236}">
                <a16:creationId xmlns:a16="http://schemas.microsoft.com/office/drawing/2014/main" id="{5DC07467-1BAF-C79D-760E-8322783DD7E5}"/>
              </a:ext>
            </a:extLst>
          </p:cNvPr>
          <p:cNvSpPr txBox="1"/>
          <p:nvPr/>
        </p:nvSpPr>
        <p:spPr>
          <a:xfrm>
            <a:off x="7391400" y="5178622"/>
            <a:ext cx="604935" cy="276999"/>
          </a:xfrm>
          <a:prstGeom prst="rect">
            <a:avLst/>
          </a:prstGeom>
          <a:solidFill>
            <a:schemeClr val="accent1">
              <a:lumMod val="20000"/>
              <a:lumOff val="80000"/>
            </a:schemeClr>
          </a:solidFill>
        </p:spPr>
        <p:txBody>
          <a:bodyPr wrap="square" rtlCol="0">
            <a:spAutoFit/>
          </a:bodyPr>
          <a:lstStyle/>
          <a:p>
            <a:r>
              <a:rPr lang="en-US" sz="1200" dirty="0">
                <a:latin typeface="+mj-lt"/>
              </a:rPr>
              <a:t>24,24</a:t>
            </a:r>
          </a:p>
        </p:txBody>
      </p:sp>
    </p:spTree>
    <p:extLst>
      <p:ext uri="{BB962C8B-B14F-4D97-AF65-F5344CB8AC3E}">
        <p14:creationId xmlns:p14="http://schemas.microsoft.com/office/powerpoint/2010/main" val="83317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a:t>
            </a:r>
          </a:p>
        </p:txBody>
      </p:sp>
      <p:sp>
        <p:nvSpPr>
          <p:cNvPr id="3" name="Content Placeholder 2"/>
          <p:cNvSpPr>
            <a:spLocks noGrp="1"/>
          </p:cNvSpPr>
          <p:nvPr>
            <p:ph idx="1"/>
          </p:nvPr>
        </p:nvSpPr>
        <p:spPr>
          <a:xfrm>
            <a:off x="461865" y="1524000"/>
            <a:ext cx="8229600" cy="5029200"/>
          </a:xfrm>
        </p:spPr>
        <p:txBody>
          <a:bodyPr>
            <a:normAutofit lnSpcReduction="10000"/>
          </a:bodyPr>
          <a:lstStyle/>
          <a:p>
            <a:r>
              <a:rPr lang="en-US" dirty="0"/>
              <a:t>The </a:t>
            </a:r>
            <a:r>
              <a:rPr lang="en-US" dirty="0">
                <a:effectLst>
                  <a:outerShdw blurRad="38100" dist="38100" dir="2700000" algn="tl">
                    <a:srgbClr val="000000">
                      <a:alpha val="43137"/>
                    </a:srgbClr>
                  </a:outerShdw>
                </a:effectLst>
              </a:rPr>
              <a:t>complexity</a:t>
            </a:r>
            <a:r>
              <a:rPr lang="en-US" dirty="0"/>
              <a:t> of DNA interpretation is increasing</a:t>
            </a:r>
            <a:endParaRPr lang="en-US" sz="2000" dirty="0"/>
          </a:p>
          <a:p>
            <a:pPr lvl="1"/>
            <a:r>
              <a:rPr lang="en-US" sz="2000" dirty="0"/>
              <a:t>Multiple contributors to a sample</a:t>
            </a:r>
          </a:p>
          <a:p>
            <a:pPr lvl="1"/>
            <a:r>
              <a:rPr lang="en-US" sz="2000" dirty="0"/>
              <a:t>Low quantity of DNA resulting in allele drop-out</a:t>
            </a:r>
          </a:p>
          <a:p>
            <a:pPr lvl="1"/>
            <a:r>
              <a:rPr lang="en-US" sz="2000" dirty="0"/>
              <a:t>Degraded samples</a:t>
            </a:r>
          </a:p>
          <a:p>
            <a:pPr lvl="1"/>
            <a:r>
              <a:rPr lang="en-US" sz="2000" dirty="0"/>
              <a:t>Allele sharing (stacking)</a:t>
            </a:r>
          </a:p>
          <a:p>
            <a:pPr lvl="1"/>
            <a:r>
              <a:rPr lang="en-US" sz="2000" dirty="0"/>
              <a:t>Peak artifacts (stutter) </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457200" lvl="1" indent="0">
              <a:buNone/>
            </a:pPr>
            <a:r>
              <a:rPr lang="en-US" sz="2000" dirty="0"/>
              <a:t>A less </a:t>
            </a:r>
            <a:r>
              <a:rPr lang="en-US" sz="2000" dirty="0">
                <a:effectLst>
                  <a:outerShdw blurRad="38100" dist="38100" dir="2700000" algn="tl">
                    <a:srgbClr val="000000">
                      <a:alpha val="43137"/>
                    </a:srgbClr>
                  </a:outerShdw>
                </a:effectLst>
              </a:rPr>
              <a:t>binary</a:t>
            </a:r>
            <a:r>
              <a:rPr lang="en-US" sz="2000" dirty="0"/>
              <a:t> and a more </a:t>
            </a:r>
            <a:r>
              <a:rPr lang="en-US" sz="2000" dirty="0">
                <a:effectLst>
                  <a:outerShdw blurRad="38100" dist="38100" dir="2700000" algn="tl">
                    <a:srgbClr val="000000">
                      <a:alpha val="43137"/>
                    </a:srgbClr>
                  </a:outerShdw>
                </a:effectLst>
              </a:rPr>
              <a:t>probabilistic</a:t>
            </a:r>
            <a:r>
              <a:rPr lang="en-US" sz="2000" dirty="0"/>
              <a:t> approach of determining the genotypes that best explain this data is required……STAY TUNED!</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457200" lvl="1" indent="0">
              <a:buNone/>
            </a:pPr>
            <a:endParaRPr lang="en-US" sz="2200" dirty="0"/>
          </a:p>
          <a:p>
            <a:pPr lvl="1"/>
            <a:endParaRPr lang="en-US" sz="2400" dirty="0"/>
          </a:p>
          <a:p>
            <a:pPr marL="457200" lvl="1" indent="0">
              <a:buNone/>
            </a:pPr>
            <a:endParaRPr lang="en-US" sz="2400" dirty="0"/>
          </a:p>
          <a:p>
            <a:pPr lvl="1"/>
            <a:endParaRPr lang="en-US" sz="2400" dirty="0"/>
          </a:p>
          <a:p>
            <a:pPr marL="457200" lvl="1" indent="0">
              <a:buNone/>
            </a:pPr>
            <a:endParaRPr lang="en-US" sz="2400" dirty="0"/>
          </a:p>
          <a:p>
            <a:pPr marL="457200" lvl="1" indent="0">
              <a:buNone/>
            </a:pPr>
            <a:endParaRPr lang="en-US" dirty="0"/>
          </a:p>
          <a:p>
            <a:endParaRPr lang="en-US"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3200" dirty="0"/>
          </a:p>
          <a:p>
            <a:endParaRPr lang="en-US" dirty="0"/>
          </a:p>
        </p:txBody>
      </p:sp>
      <p:pic>
        <p:nvPicPr>
          <p:cNvPr id="7" name="Picture 6">
            <a:extLst>
              <a:ext uri="{FF2B5EF4-FFF2-40B4-BE49-F238E27FC236}">
                <a16:creationId xmlns:a16="http://schemas.microsoft.com/office/drawing/2014/main" id="{A49F594E-FF55-E2E7-8B63-6A8870B6180B}"/>
              </a:ext>
            </a:extLst>
          </p:cNvPr>
          <p:cNvPicPr>
            <a:picLocks noChangeAspect="1"/>
          </p:cNvPicPr>
          <p:nvPr/>
        </p:nvPicPr>
        <p:blipFill>
          <a:blip r:embed="rId3"/>
          <a:stretch>
            <a:fillRect/>
          </a:stretch>
        </p:blipFill>
        <p:spPr>
          <a:xfrm>
            <a:off x="293567" y="3564524"/>
            <a:ext cx="8409373" cy="2014826"/>
          </a:xfrm>
          <a:prstGeom prst="rect">
            <a:avLst/>
          </a:prstGeom>
        </p:spPr>
      </p:pic>
      <p:cxnSp>
        <p:nvCxnSpPr>
          <p:cNvPr id="11" name="Straight Connector 10">
            <a:extLst>
              <a:ext uri="{FF2B5EF4-FFF2-40B4-BE49-F238E27FC236}">
                <a16:creationId xmlns:a16="http://schemas.microsoft.com/office/drawing/2014/main" id="{368C8472-8C66-B1DB-4D40-4F635977BF5D}"/>
              </a:ext>
            </a:extLst>
          </p:cNvPr>
          <p:cNvCxnSpPr>
            <a:cxnSpLocks/>
          </p:cNvCxnSpPr>
          <p:nvPr/>
        </p:nvCxnSpPr>
        <p:spPr>
          <a:xfrm>
            <a:off x="533400" y="4800600"/>
            <a:ext cx="8153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FF8AFF-7E58-D469-699A-CD38E442EA38}"/>
              </a:ext>
            </a:extLst>
          </p:cNvPr>
          <p:cNvCxnSpPr>
            <a:cxnSpLocks/>
          </p:cNvCxnSpPr>
          <p:nvPr/>
        </p:nvCxnSpPr>
        <p:spPr>
          <a:xfrm>
            <a:off x="533400" y="4580012"/>
            <a:ext cx="8153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85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t>Thank you</a:t>
            </a:r>
          </a:p>
        </p:txBody>
      </p:sp>
      <p:pic>
        <p:nvPicPr>
          <p:cNvPr id="7170" name="Picture 2" descr="https://s.yimg.com/vw/api/res/1.2/P1krsAbLs8fR.9G_65HRIw--/YXBwaWQ9eWlzcmNoZHNrO2ZpPWZpdDtnZT0wMDY2MDA7Z3M9MDBBMzAwO2g9NjQwO3c9NjQw/http:/meship.com/Blog/wp-content/uploads/2011/07/DNA-cloud-computing.jpg.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371600"/>
            <a:ext cx="4953000" cy="3962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81ADB1-87CF-BB02-4221-E9CD2F3A70E5}"/>
              </a:ext>
            </a:extLst>
          </p:cNvPr>
          <p:cNvSpPr txBox="1"/>
          <p:nvPr/>
        </p:nvSpPr>
        <p:spPr>
          <a:xfrm>
            <a:off x="1600200" y="5477522"/>
            <a:ext cx="5867400" cy="923330"/>
          </a:xfrm>
          <a:prstGeom prst="rect">
            <a:avLst/>
          </a:prstGeom>
          <a:noFill/>
        </p:spPr>
        <p:txBody>
          <a:bodyPr wrap="square" rtlCol="0">
            <a:spAutoFit/>
          </a:bodyPr>
          <a:lstStyle/>
          <a:p>
            <a:pPr algn="ctr"/>
            <a:r>
              <a:rPr lang="en-US" dirty="0">
                <a:latin typeface="+mj-lt"/>
              </a:rPr>
              <a:t>Bexar County Criminal Investigation Laboratory</a:t>
            </a:r>
          </a:p>
          <a:p>
            <a:pPr algn="ctr"/>
            <a:r>
              <a:rPr lang="en-US" dirty="0">
                <a:latin typeface="+mj-lt"/>
              </a:rPr>
              <a:t>Garon Foster (210) 335-4150</a:t>
            </a:r>
          </a:p>
          <a:p>
            <a:pPr algn="ctr"/>
            <a:r>
              <a:rPr lang="en-US" dirty="0">
                <a:latin typeface="+mj-lt"/>
              </a:rPr>
              <a:t>gfoster@bexar.org</a:t>
            </a:r>
          </a:p>
        </p:txBody>
      </p:sp>
    </p:spTree>
    <p:extLst>
      <p:ext uri="{BB962C8B-B14F-4D97-AF65-F5344CB8AC3E}">
        <p14:creationId xmlns:p14="http://schemas.microsoft.com/office/powerpoint/2010/main" val="201965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How is DNA Packaged?</a:t>
            </a:r>
          </a:p>
        </p:txBody>
      </p:sp>
      <p:pic>
        <p:nvPicPr>
          <p:cNvPr id="2050" name="Picture 2">
            <a:extLst>
              <a:ext uri="{FF2B5EF4-FFF2-40B4-BE49-F238E27FC236}">
                <a16:creationId xmlns:a16="http://schemas.microsoft.com/office/drawing/2014/main" id="{0E1F271C-CB2D-09C7-2097-3EB5C2E90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5" r="2194" b="1"/>
          <a:stretch/>
        </p:blipFill>
        <p:spPr bwMode="auto">
          <a:xfrm>
            <a:off x="4556760" y="1600200"/>
            <a:ext cx="4130040" cy="4525963"/>
          </a:xfrm>
          <a:prstGeom prst="rect">
            <a:avLst/>
          </a:prstGeom>
          <a:solidFill>
            <a:srgbClr val="FFFFFF"/>
          </a:solidFill>
        </p:spPr>
      </p:pic>
      <p:sp>
        <p:nvSpPr>
          <p:cNvPr id="3" name="Content Placeholder 2"/>
          <p:cNvSpPr>
            <a:spLocks noGrp="1"/>
          </p:cNvSpPr>
          <p:nvPr>
            <p:ph sz="quarter" idx="13"/>
          </p:nvPr>
        </p:nvSpPr>
        <p:spPr>
          <a:xfrm>
            <a:off x="365760" y="1600200"/>
            <a:ext cx="4130040" cy="4526280"/>
          </a:xfrm>
        </p:spPr>
        <p:txBody>
          <a:bodyPr>
            <a:noAutofit/>
          </a:bodyPr>
          <a:lstStyle/>
          <a:p>
            <a:pPr>
              <a:lnSpc>
                <a:spcPct val="90000"/>
              </a:lnSpc>
            </a:pPr>
            <a:r>
              <a:rPr lang="en-US" sz="1800" dirty="0"/>
              <a:t>DNA is packaged very tightly in a structure called a </a:t>
            </a:r>
            <a:r>
              <a:rPr lang="en-US" sz="1800" b="1" dirty="0">
                <a:effectLst>
                  <a:outerShdw blurRad="38100" dist="38100" dir="2700000" algn="tl">
                    <a:srgbClr val="000000">
                      <a:alpha val="43137"/>
                    </a:srgbClr>
                  </a:outerShdw>
                </a:effectLst>
              </a:rPr>
              <a:t>chromosome</a:t>
            </a:r>
          </a:p>
          <a:p>
            <a:pPr>
              <a:lnSpc>
                <a:spcPct val="90000"/>
              </a:lnSpc>
            </a:pPr>
            <a:r>
              <a:rPr lang="en-US" sz="1800" dirty="0"/>
              <a:t>The human body has </a:t>
            </a:r>
            <a:r>
              <a:rPr lang="en-US" sz="1800" dirty="0">
                <a:effectLst>
                  <a:outerShdw blurRad="38100" dist="38100" dir="2700000" algn="tl">
                    <a:srgbClr val="000000">
                      <a:alpha val="43137"/>
                    </a:srgbClr>
                  </a:outerShdw>
                </a:effectLst>
              </a:rPr>
              <a:t>23 pairs </a:t>
            </a:r>
            <a:r>
              <a:rPr lang="en-US" sz="1800" dirty="0"/>
              <a:t>of chromosomes</a:t>
            </a:r>
          </a:p>
          <a:p>
            <a:pPr>
              <a:lnSpc>
                <a:spcPct val="90000"/>
              </a:lnSpc>
            </a:pPr>
            <a:r>
              <a:rPr lang="en-US" sz="1800" dirty="0"/>
              <a:t>One chromosome in the pair is </a:t>
            </a:r>
            <a:r>
              <a:rPr lang="en-US" sz="1800" dirty="0">
                <a:effectLst>
                  <a:outerShdw blurRad="38100" dist="38100" dir="2700000" algn="tl">
                    <a:srgbClr val="000000">
                      <a:alpha val="43137"/>
                    </a:srgbClr>
                  </a:outerShdw>
                </a:effectLst>
              </a:rPr>
              <a:t>inherited</a:t>
            </a:r>
            <a:r>
              <a:rPr lang="en-US" sz="1800" dirty="0"/>
              <a:t> from your mother and the other chromosome in the pair is inherited from your father</a:t>
            </a:r>
          </a:p>
          <a:p>
            <a:pPr>
              <a:lnSpc>
                <a:spcPct val="90000"/>
              </a:lnSpc>
            </a:pPr>
            <a:r>
              <a:rPr lang="en-US" sz="1800" dirty="0"/>
              <a:t>One of the 23 pairs of chromosomes is called the </a:t>
            </a:r>
            <a:r>
              <a:rPr lang="en-US" sz="1800" dirty="0">
                <a:effectLst>
                  <a:outerShdw blurRad="38100" dist="38100" dir="2700000" algn="tl">
                    <a:srgbClr val="000000">
                      <a:alpha val="43137"/>
                    </a:srgbClr>
                  </a:outerShdw>
                </a:effectLst>
              </a:rPr>
              <a:t>sex chromosomes</a:t>
            </a:r>
            <a:r>
              <a:rPr lang="en-US" sz="1800" dirty="0"/>
              <a:t> (XX or XY)</a:t>
            </a:r>
          </a:p>
          <a:p>
            <a:pPr>
              <a:lnSpc>
                <a:spcPct val="90000"/>
              </a:lnSpc>
            </a:pPr>
            <a:r>
              <a:rPr lang="en-US" sz="1800" dirty="0"/>
              <a:t>Forensic DNA analysts use </a:t>
            </a:r>
            <a:r>
              <a:rPr lang="en-US" sz="1800" u="sng" dirty="0"/>
              <a:t>both </a:t>
            </a:r>
            <a:r>
              <a:rPr lang="en-US" sz="1800" dirty="0"/>
              <a:t>the sex chromosomes and the other 22 pairs of chromosomes (called </a:t>
            </a:r>
            <a:r>
              <a:rPr lang="en-US" sz="1800" dirty="0">
                <a:effectLst>
                  <a:outerShdw blurRad="38100" dist="38100" dir="2700000" algn="tl">
                    <a:srgbClr val="000000">
                      <a:alpha val="43137"/>
                    </a:srgbClr>
                  </a:outerShdw>
                </a:effectLst>
              </a:rPr>
              <a:t>autosomes</a:t>
            </a:r>
            <a:r>
              <a:rPr lang="en-US" sz="1800" dirty="0"/>
              <a:t>) </a:t>
            </a:r>
          </a:p>
        </p:txBody>
      </p:sp>
    </p:spTree>
    <p:extLst>
      <p:ext uri="{BB962C8B-B14F-4D97-AF65-F5344CB8AC3E}">
        <p14:creationId xmlns:p14="http://schemas.microsoft.com/office/powerpoint/2010/main" val="250215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DNA Analysis </a:t>
            </a:r>
          </a:p>
        </p:txBody>
      </p:sp>
      <p:sp>
        <p:nvSpPr>
          <p:cNvPr id="3" name="Content Placeholder 2"/>
          <p:cNvSpPr>
            <a:spLocks noGrp="1"/>
          </p:cNvSpPr>
          <p:nvPr>
            <p:ph idx="1"/>
          </p:nvPr>
        </p:nvSpPr>
        <p:spPr>
          <a:xfrm>
            <a:off x="457200" y="1600200"/>
            <a:ext cx="8305800" cy="4525963"/>
          </a:xfrm>
        </p:spPr>
        <p:txBody>
          <a:bodyPr>
            <a:normAutofit fontScale="92500"/>
          </a:bodyPr>
          <a:lstStyle/>
          <a:p>
            <a:r>
              <a:rPr lang="en-US" dirty="0">
                <a:effectLst>
                  <a:outerShdw blurRad="38100" dist="38100" dir="2700000" algn="tl">
                    <a:srgbClr val="000000">
                      <a:alpha val="43137"/>
                    </a:srgbClr>
                  </a:outerShdw>
                </a:effectLst>
              </a:rPr>
              <a:t>Forensic DNA analysis </a:t>
            </a:r>
            <a:r>
              <a:rPr lang="en-US" dirty="0"/>
              <a:t>- developing a genetic profile from biological material to help determine if someone may (or may not) have been a possible donor of the DNA in the biological sample</a:t>
            </a:r>
          </a:p>
          <a:p>
            <a:r>
              <a:rPr lang="en-US" dirty="0"/>
              <a:t>Forensic DNA analysis </a:t>
            </a:r>
            <a:r>
              <a:rPr lang="en-US" u="sng" dirty="0"/>
              <a:t>does not</a:t>
            </a:r>
            <a:r>
              <a:rPr lang="en-US" dirty="0"/>
              <a:t> indicate </a:t>
            </a:r>
            <a:r>
              <a:rPr lang="en-US" b="1" dirty="0">
                <a:effectLst>
                  <a:outerShdw blurRad="38100" dist="38100" dir="2700000" algn="tl">
                    <a:srgbClr val="000000">
                      <a:alpha val="43137"/>
                    </a:srgbClr>
                  </a:outerShdw>
                </a:effectLst>
              </a:rPr>
              <a:t>how</a:t>
            </a:r>
            <a:r>
              <a:rPr lang="en-US" dirty="0"/>
              <a:t> the biological material was deposited on the item</a:t>
            </a:r>
          </a:p>
          <a:p>
            <a:r>
              <a:rPr lang="en-US" dirty="0"/>
              <a:t>Forensic DNA analysis </a:t>
            </a:r>
            <a:r>
              <a:rPr lang="en-US" u="sng" dirty="0"/>
              <a:t>does not</a:t>
            </a:r>
            <a:r>
              <a:rPr lang="en-US" dirty="0"/>
              <a:t> indicate </a:t>
            </a:r>
            <a:r>
              <a:rPr lang="en-US" b="1" dirty="0">
                <a:effectLst>
                  <a:outerShdw blurRad="38100" dist="38100" dir="2700000" algn="tl">
                    <a:srgbClr val="000000">
                      <a:alpha val="43137"/>
                    </a:srgbClr>
                  </a:outerShdw>
                </a:effectLst>
              </a:rPr>
              <a:t>when</a:t>
            </a:r>
            <a:r>
              <a:rPr lang="en-US" dirty="0"/>
              <a:t> the biological material was deposited on the item</a:t>
            </a:r>
          </a:p>
          <a:p>
            <a:r>
              <a:rPr lang="en-US" dirty="0"/>
              <a:t>The questions of </a:t>
            </a:r>
            <a:r>
              <a:rPr lang="en-US" i="1" dirty="0">
                <a:effectLst>
                  <a:outerShdw blurRad="38100" dist="38100" dir="2700000" algn="tl">
                    <a:srgbClr val="000000">
                      <a:alpha val="43137"/>
                    </a:srgbClr>
                  </a:outerShdw>
                </a:effectLst>
              </a:rPr>
              <a:t>how</a:t>
            </a:r>
            <a:r>
              <a:rPr lang="en-US" dirty="0"/>
              <a:t> and </a:t>
            </a:r>
            <a:r>
              <a:rPr lang="en-US" i="1" dirty="0">
                <a:effectLst>
                  <a:outerShdw blurRad="38100" dist="38100" dir="2700000" algn="tl">
                    <a:srgbClr val="000000">
                      <a:alpha val="43137"/>
                    </a:srgbClr>
                  </a:outerShdw>
                </a:effectLst>
              </a:rPr>
              <a:t>when</a:t>
            </a:r>
            <a:r>
              <a:rPr lang="en-US" dirty="0"/>
              <a:t> may be inferred by the trier of fact, but the forensic DNA analyst must exercise caution if requested to comment on the hierarchy of propositions other than ‘the (sub)source of the DNA’</a:t>
            </a:r>
          </a:p>
          <a:p>
            <a:pPr lvl="1"/>
            <a:endParaRPr lang="en-US" dirty="0"/>
          </a:p>
        </p:txBody>
      </p:sp>
    </p:spTree>
    <p:extLst>
      <p:ext uri="{BB962C8B-B14F-4D97-AF65-F5344CB8AC3E}">
        <p14:creationId xmlns:p14="http://schemas.microsoft.com/office/powerpoint/2010/main" val="137344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different?</a:t>
            </a:r>
          </a:p>
        </p:txBody>
      </p:sp>
      <p:sp>
        <p:nvSpPr>
          <p:cNvPr id="3" name="Content Placeholder 2"/>
          <p:cNvSpPr>
            <a:spLocks noGrp="1"/>
          </p:cNvSpPr>
          <p:nvPr>
            <p:ph idx="1"/>
          </p:nvPr>
        </p:nvSpPr>
        <p:spPr>
          <a:xfrm>
            <a:off x="457200" y="1600200"/>
            <a:ext cx="8458200" cy="5029200"/>
          </a:xfrm>
        </p:spPr>
        <p:txBody>
          <a:bodyPr>
            <a:normAutofit/>
          </a:bodyPr>
          <a:lstStyle/>
          <a:p>
            <a:r>
              <a:rPr lang="en-US" dirty="0"/>
              <a:t>DNA is </a:t>
            </a:r>
            <a:r>
              <a:rPr lang="en-US" b="1" dirty="0">
                <a:effectLst>
                  <a:outerShdw blurRad="38100" dist="38100" dir="2700000" algn="tl">
                    <a:srgbClr val="000000">
                      <a:alpha val="43137"/>
                    </a:srgbClr>
                  </a:outerShdw>
                </a:effectLst>
              </a:rPr>
              <a:t>polymorphic</a:t>
            </a:r>
            <a:r>
              <a:rPr lang="en-US" dirty="0"/>
              <a:t> (having more than one form giving variation to genetic code)</a:t>
            </a:r>
          </a:p>
          <a:p>
            <a:endParaRPr lang="en-US" dirty="0"/>
          </a:p>
          <a:p>
            <a:pPr lvl="1"/>
            <a:r>
              <a:rPr lang="en-US" sz="1800" b="1" dirty="0">
                <a:effectLst>
                  <a:outerShdw blurRad="38100" dist="38100" dir="2700000" algn="tl">
                    <a:srgbClr val="000000">
                      <a:alpha val="43137"/>
                    </a:srgbClr>
                  </a:outerShdw>
                </a:effectLst>
              </a:rPr>
              <a:t>Sequence</a:t>
            </a:r>
            <a:r>
              <a:rPr lang="en-US" sz="1800" dirty="0"/>
              <a:t> Polymorphisms</a:t>
            </a:r>
            <a:r>
              <a:rPr lang="en-US" dirty="0"/>
              <a:t>		…G-A-T-</a:t>
            </a:r>
            <a:r>
              <a:rPr lang="en-US" dirty="0">
                <a:solidFill>
                  <a:srgbClr val="FF0000"/>
                </a:solidFill>
              </a:rPr>
              <a:t>G</a:t>
            </a:r>
            <a:r>
              <a:rPr lang="en-US" dirty="0"/>
              <a:t>-A-T-G-A-T…</a:t>
            </a:r>
          </a:p>
          <a:p>
            <a:pPr marL="457200" lvl="1" indent="0">
              <a:buNone/>
            </a:pPr>
            <a:r>
              <a:rPr lang="en-US" dirty="0"/>
              <a:t>					…G-A-T-</a:t>
            </a:r>
            <a:r>
              <a:rPr lang="en-US" dirty="0">
                <a:solidFill>
                  <a:srgbClr val="FF0000"/>
                </a:solidFill>
              </a:rPr>
              <a:t>C</a:t>
            </a:r>
            <a:r>
              <a:rPr lang="en-US" dirty="0"/>
              <a:t>-A-T-G-A-T…</a:t>
            </a:r>
          </a:p>
          <a:p>
            <a:pPr lvl="1"/>
            <a:endParaRPr lang="en-US" dirty="0"/>
          </a:p>
          <a:p>
            <a:pPr lvl="1"/>
            <a:endParaRPr lang="en-US" dirty="0"/>
          </a:p>
          <a:p>
            <a:pPr lvl="1"/>
            <a:endParaRPr lang="en-US" dirty="0"/>
          </a:p>
          <a:p>
            <a:pPr lvl="1"/>
            <a:r>
              <a:rPr lang="en-US" sz="1800" b="1" dirty="0">
                <a:effectLst>
                  <a:outerShdw blurRad="38100" dist="38100" dir="2700000" algn="tl">
                    <a:srgbClr val="000000">
                      <a:alpha val="43137"/>
                    </a:srgbClr>
                  </a:outerShdw>
                </a:effectLst>
              </a:rPr>
              <a:t>Length</a:t>
            </a:r>
            <a:r>
              <a:rPr lang="en-US" sz="1800" dirty="0"/>
              <a:t> Polymorphisms</a:t>
            </a:r>
          </a:p>
          <a:p>
            <a:pPr lvl="1"/>
            <a:endParaRPr lang="en-US" sz="1800" dirty="0"/>
          </a:p>
          <a:p>
            <a:pPr lvl="1"/>
            <a:endParaRPr lang="en-US" sz="1800" dirty="0"/>
          </a:p>
          <a:p>
            <a:pPr lvl="1"/>
            <a:endParaRPr lang="en-US" sz="1800" dirty="0"/>
          </a:p>
          <a:p>
            <a:pPr marL="457200" lvl="1" indent="0">
              <a:buNone/>
            </a:pPr>
            <a:r>
              <a:rPr lang="en-US" dirty="0"/>
              <a:t>		</a:t>
            </a:r>
          </a:p>
          <a:p>
            <a:pPr lvl="1"/>
            <a:endParaRPr lang="en-US" dirty="0"/>
          </a:p>
          <a:p>
            <a:endParaRPr lang="en-US" dirty="0"/>
          </a:p>
        </p:txBody>
      </p:sp>
      <p:grpSp>
        <p:nvGrpSpPr>
          <p:cNvPr id="35" name="Group 3"/>
          <p:cNvGrpSpPr>
            <a:grpSpLocks/>
          </p:cNvGrpSpPr>
          <p:nvPr/>
        </p:nvGrpSpPr>
        <p:grpSpPr bwMode="auto">
          <a:xfrm>
            <a:off x="2540492" y="4610100"/>
            <a:ext cx="5867400" cy="228600"/>
            <a:chOff x="1152" y="1680"/>
            <a:chExt cx="3696" cy="144"/>
          </a:xfrm>
        </p:grpSpPr>
        <p:grpSp>
          <p:nvGrpSpPr>
            <p:cNvPr id="36" name="Group 4"/>
            <p:cNvGrpSpPr>
              <a:grpSpLocks/>
            </p:cNvGrpSpPr>
            <p:nvPr/>
          </p:nvGrpSpPr>
          <p:grpSpPr bwMode="auto">
            <a:xfrm>
              <a:off x="2160" y="1680"/>
              <a:ext cx="1632" cy="144"/>
              <a:chOff x="1824" y="1680"/>
              <a:chExt cx="2352" cy="144"/>
            </a:xfrm>
          </p:grpSpPr>
          <p:sp>
            <p:nvSpPr>
              <p:cNvPr id="39" name="Rectangle 5"/>
              <p:cNvSpPr>
                <a:spLocks noChangeArrowheads="1"/>
              </p:cNvSpPr>
              <p:nvPr/>
            </p:nvSpPr>
            <p:spPr bwMode="auto">
              <a:xfrm>
                <a:off x="1824" y="1680"/>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Rectangle 6"/>
              <p:cNvSpPr>
                <a:spLocks noChangeArrowheads="1"/>
              </p:cNvSpPr>
              <p:nvPr/>
            </p:nvSpPr>
            <p:spPr bwMode="auto">
              <a:xfrm>
                <a:off x="3840" y="1680"/>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 name="Rectangle 7"/>
              <p:cNvSpPr>
                <a:spLocks noChangeArrowheads="1"/>
              </p:cNvSpPr>
              <p:nvPr/>
            </p:nvSpPr>
            <p:spPr bwMode="auto">
              <a:xfrm>
                <a:off x="3504" y="1680"/>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 name="Rectangle 8"/>
              <p:cNvSpPr>
                <a:spLocks noChangeArrowheads="1"/>
              </p:cNvSpPr>
              <p:nvPr/>
            </p:nvSpPr>
            <p:spPr bwMode="auto">
              <a:xfrm>
                <a:off x="3168" y="1680"/>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 name="Rectangle 9"/>
              <p:cNvSpPr>
                <a:spLocks noChangeArrowheads="1"/>
              </p:cNvSpPr>
              <p:nvPr/>
            </p:nvSpPr>
            <p:spPr bwMode="auto">
              <a:xfrm>
                <a:off x="2832" y="1680"/>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Rectangle 10"/>
              <p:cNvSpPr>
                <a:spLocks noChangeArrowheads="1"/>
              </p:cNvSpPr>
              <p:nvPr/>
            </p:nvSpPr>
            <p:spPr bwMode="auto">
              <a:xfrm>
                <a:off x="2496" y="1680"/>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 name="Rectangle 11"/>
              <p:cNvSpPr>
                <a:spLocks noChangeArrowheads="1"/>
              </p:cNvSpPr>
              <p:nvPr/>
            </p:nvSpPr>
            <p:spPr bwMode="auto">
              <a:xfrm>
                <a:off x="2160" y="1680"/>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 name="Line 12"/>
            <p:cNvSpPr>
              <a:spLocks noChangeShapeType="1"/>
            </p:cNvSpPr>
            <p:nvPr/>
          </p:nvSpPr>
          <p:spPr bwMode="auto">
            <a:xfrm>
              <a:off x="1152" y="1728"/>
              <a:ext cx="1008" cy="0"/>
            </a:xfrm>
            <a:prstGeom prst="line">
              <a:avLst/>
            </a:prstGeom>
            <a:noFill/>
            <a:ln w="57150" cmpd="thinThick">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Line 13"/>
            <p:cNvSpPr>
              <a:spLocks noChangeShapeType="1"/>
            </p:cNvSpPr>
            <p:nvPr/>
          </p:nvSpPr>
          <p:spPr bwMode="auto">
            <a:xfrm>
              <a:off x="3792" y="1728"/>
              <a:ext cx="1056" cy="0"/>
            </a:xfrm>
            <a:prstGeom prst="line">
              <a:avLst/>
            </a:prstGeom>
            <a:noFill/>
            <a:ln w="57150" cmpd="thinThick">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46" name="Group 14"/>
          <p:cNvGrpSpPr>
            <a:grpSpLocks/>
          </p:cNvGrpSpPr>
          <p:nvPr/>
        </p:nvGrpSpPr>
        <p:grpSpPr bwMode="auto">
          <a:xfrm>
            <a:off x="2464292" y="5448300"/>
            <a:ext cx="6248400" cy="228600"/>
            <a:chOff x="1104" y="2208"/>
            <a:chExt cx="3936" cy="144"/>
          </a:xfrm>
        </p:grpSpPr>
        <p:grpSp>
          <p:nvGrpSpPr>
            <p:cNvPr id="47" name="Group 15"/>
            <p:cNvGrpSpPr>
              <a:grpSpLocks/>
            </p:cNvGrpSpPr>
            <p:nvPr/>
          </p:nvGrpSpPr>
          <p:grpSpPr bwMode="auto">
            <a:xfrm>
              <a:off x="2112" y="2208"/>
              <a:ext cx="1872" cy="144"/>
              <a:chOff x="1824" y="2304"/>
              <a:chExt cx="2688" cy="144"/>
            </a:xfrm>
          </p:grpSpPr>
          <p:sp>
            <p:nvSpPr>
              <p:cNvPr id="50" name="Rectangle 16"/>
              <p:cNvSpPr>
                <a:spLocks noChangeArrowheads="1"/>
              </p:cNvSpPr>
              <p:nvPr/>
            </p:nvSpPr>
            <p:spPr bwMode="auto">
              <a:xfrm>
                <a:off x="1824" y="2304"/>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 name="Rectangle 17"/>
              <p:cNvSpPr>
                <a:spLocks noChangeArrowheads="1"/>
              </p:cNvSpPr>
              <p:nvPr/>
            </p:nvSpPr>
            <p:spPr bwMode="auto">
              <a:xfrm>
                <a:off x="3840" y="2304"/>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Rectangle 18"/>
              <p:cNvSpPr>
                <a:spLocks noChangeArrowheads="1"/>
              </p:cNvSpPr>
              <p:nvPr/>
            </p:nvSpPr>
            <p:spPr bwMode="auto">
              <a:xfrm>
                <a:off x="3504" y="2304"/>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Rectangle 19"/>
              <p:cNvSpPr>
                <a:spLocks noChangeArrowheads="1"/>
              </p:cNvSpPr>
              <p:nvPr/>
            </p:nvSpPr>
            <p:spPr bwMode="auto">
              <a:xfrm>
                <a:off x="3168" y="2304"/>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Rectangle 20"/>
              <p:cNvSpPr>
                <a:spLocks noChangeArrowheads="1"/>
              </p:cNvSpPr>
              <p:nvPr/>
            </p:nvSpPr>
            <p:spPr bwMode="auto">
              <a:xfrm>
                <a:off x="2832" y="2304"/>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 name="Rectangle 21"/>
              <p:cNvSpPr>
                <a:spLocks noChangeArrowheads="1"/>
              </p:cNvSpPr>
              <p:nvPr/>
            </p:nvSpPr>
            <p:spPr bwMode="auto">
              <a:xfrm>
                <a:off x="2496" y="2304"/>
                <a:ext cx="33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 name="Rectangle 22"/>
              <p:cNvSpPr>
                <a:spLocks noChangeArrowheads="1"/>
              </p:cNvSpPr>
              <p:nvPr/>
            </p:nvSpPr>
            <p:spPr bwMode="auto">
              <a:xfrm>
                <a:off x="2160" y="2304"/>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 name="Rectangle 23"/>
              <p:cNvSpPr>
                <a:spLocks noChangeArrowheads="1"/>
              </p:cNvSpPr>
              <p:nvPr/>
            </p:nvSpPr>
            <p:spPr bwMode="auto">
              <a:xfrm>
                <a:off x="4176" y="2304"/>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8" name="Line 24"/>
            <p:cNvSpPr>
              <a:spLocks noChangeShapeType="1"/>
            </p:cNvSpPr>
            <p:nvPr/>
          </p:nvSpPr>
          <p:spPr bwMode="auto">
            <a:xfrm>
              <a:off x="1104" y="2304"/>
              <a:ext cx="1008" cy="0"/>
            </a:xfrm>
            <a:prstGeom prst="line">
              <a:avLst/>
            </a:prstGeom>
            <a:noFill/>
            <a:ln w="57150" cmpd="thinThick">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 name="Line 25"/>
            <p:cNvSpPr>
              <a:spLocks noChangeShapeType="1"/>
            </p:cNvSpPr>
            <p:nvPr/>
          </p:nvSpPr>
          <p:spPr bwMode="auto">
            <a:xfrm>
              <a:off x="3984" y="2304"/>
              <a:ext cx="1056" cy="0"/>
            </a:xfrm>
            <a:prstGeom prst="line">
              <a:avLst/>
            </a:prstGeom>
            <a:noFill/>
            <a:ln w="57150" cmpd="thinThick">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8" name="Text Box 33"/>
          <p:cNvSpPr txBox="1">
            <a:spLocks noChangeArrowheads="1"/>
          </p:cNvSpPr>
          <p:nvPr/>
        </p:nvSpPr>
        <p:spPr bwMode="auto">
          <a:xfrm>
            <a:off x="4301434" y="4838700"/>
            <a:ext cx="2564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Arial" pitchFamily="34" charset="0"/>
              </a:rPr>
              <a:t>7 </a:t>
            </a:r>
            <a:r>
              <a:rPr lang="en-US" sz="1600" dirty="0">
                <a:highlight>
                  <a:srgbClr val="FFFF00"/>
                </a:highlight>
                <a:latin typeface="Arial" pitchFamily="34" charset="0"/>
              </a:rPr>
              <a:t>short tandem repeats</a:t>
            </a:r>
          </a:p>
        </p:txBody>
      </p:sp>
      <p:sp>
        <p:nvSpPr>
          <p:cNvPr id="59" name="Text Box 34"/>
          <p:cNvSpPr txBox="1">
            <a:spLocks noChangeArrowheads="1"/>
          </p:cNvSpPr>
          <p:nvPr/>
        </p:nvSpPr>
        <p:spPr bwMode="auto">
          <a:xfrm>
            <a:off x="4334032" y="5729243"/>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Arial" pitchFamily="34" charset="0"/>
              </a:rPr>
              <a:t>8 </a:t>
            </a:r>
            <a:r>
              <a:rPr lang="en-US" sz="1600" dirty="0">
                <a:highlight>
                  <a:srgbClr val="FFFF00"/>
                </a:highlight>
                <a:latin typeface="Arial" pitchFamily="34" charset="0"/>
              </a:rPr>
              <a:t>short tandem repeats</a:t>
            </a:r>
          </a:p>
        </p:txBody>
      </p:sp>
      <p:grpSp>
        <p:nvGrpSpPr>
          <p:cNvPr id="60" name="Group 35"/>
          <p:cNvGrpSpPr>
            <a:grpSpLocks/>
          </p:cNvGrpSpPr>
          <p:nvPr/>
        </p:nvGrpSpPr>
        <p:grpSpPr bwMode="auto">
          <a:xfrm>
            <a:off x="4978892" y="3964379"/>
            <a:ext cx="925989" cy="588963"/>
            <a:chOff x="2256" y="1152"/>
            <a:chExt cx="528" cy="480"/>
          </a:xfrm>
        </p:grpSpPr>
        <p:sp>
          <p:nvSpPr>
            <p:cNvPr id="61" name="Text Box 36"/>
            <p:cNvSpPr txBox="1">
              <a:spLocks noChangeArrowheads="1"/>
            </p:cNvSpPr>
            <p:nvPr/>
          </p:nvSpPr>
          <p:spPr bwMode="auto">
            <a:xfrm>
              <a:off x="2256" y="1152"/>
              <a:ext cx="528"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latin typeface="Arial" pitchFamily="34" charset="0"/>
                </a:rPr>
                <a:t>AATG</a:t>
              </a:r>
              <a:endParaRPr lang="en-US" sz="2400" dirty="0">
                <a:latin typeface="Arial" pitchFamily="34" charset="0"/>
              </a:endParaRPr>
            </a:p>
          </p:txBody>
        </p:sp>
        <p:sp>
          <p:nvSpPr>
            <p:cNvPr id="62" name="Line 37"/>
            <p:cNvSpPr>
              <a:spLocks noChangeShapeType="1"/>
            </p:cNvSpPr>
            <p:nvPr/>
          </p:nvSpPr>
          <p:spPr bwMode="auto">
            <a:xfrm>
              <a:off x="2256" y="139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Line 38"/>
            <p:cNvSpPr>
              <a:spLocks noChangeShapeType="1"/>
            </p:cNvSpPr>
            <p:nvPr/>
          </p:nvSpPr>
          <p:spPr bwMode="auto">
            <a:xfrm flipH="1">
              <a:off x="2640" y="139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 name="Arrow: Right 3">
            <a:extLst>
              <a:ext uri="{FF2B5EF4-FFF2-40B4-BE49-F238E27FC236}">
                <a16:creationId xmlns:a16="http://schemas.microsoft.com/office/drawing/2014/main" id="{BE26F521-8020-33A8-0FE0-EC3B4F7CC591}"/>
              </a:ext>
            </a:extLst>
          </p:cNvPr>
          <p:cNvSpPr/>
          <p:nvPr/>
        </p:nvSpPr>
        <p:spPr>
          <a:xfrm>
            <a:off x="1295400" y="4838700"/>
            <a:ext cx="1245092" cy="541732"/>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8DC5C7-C22E-DE9F-CD9F-E459AFC3C51B}"/>
              </a:ext>
            </a:extLst>
          </p:cNvPr>
          <p:cNvSpPr txBox="1"/>
          <p:nvPr/>
        </p:nvSpPr>
        <p:spPr>
          <a:xfrm>
            <a:off x="1490376" y="4936568"/>
            <a:ext cx="762000" cy="369332"/>
          </a:xfrm>
          <a:prstGeom prst="rect">
            <a:avLst/>
          </a:prstGeom>
          <a:noFill/>
        </p:spPr>
        <p:txBody>
          <a:bodyPr wrap="square" rtlCol="0">
            <a:spAutoFit/>
          </a:bodyPr>
          <a:lstStyle/>
          <a:p>
            <a:r>
              <a:rPr lang="en-US" dirty="0"/>
              <a:t>STRs</a:t>
            </a:r>
          </a:p>
        </p:txBody>
      </p:sp>
    </p:spTree>
    <p:extLst>
      <p:ext uri="{BB962C8B-B14F-4D97-AF65-F5344CB8AC3E}">
        <p14:creationId xmlns:p14="http://schemas.microsoft.com/office/powerpoint/2010/main" val="6756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Forensic DNA Terminology</a:t>
            </a:r>
          </a:p>
        </p:txBody>
      </p:sp>
      <p:sp>
        <p:nvSpPr>
          <p:cNvPr id="3" name="Content Placeholder 2"/>
          <p:cNvSpPr>
            <a:spLocks noGrp="1"/>
          </p:cNvSpPr>
          <p:nvPr>
            <p:ph sz="quarter" idx="13"/>
          </p:nvPr>
        </p:nvSpPr>
        <p:spPr>
          <a:xfrm>
            <a:off x="365759" y="1600200"/>
            <a:ext cx="3901441" cy="4526280"/>
          </a:xfrm>
        </p:spPr>
        <p:txBody>
          <a:bodyPr>
            <a:normAutofit/>
          </a:bodyPr>
          <a:lstStyle/>
          <a:p>
            <a:pPr>
              <a:lnSpc>
                <a:spcPct val="90000"/>
              </a:lnSpc>
            </a:pPr>
            <a:r>
              <a:rPr lang="en-US" sz="2200" b="1" u="sng" dirty="0">
                <a:effectLst>
                  <a:outerShdw blurRad="38100" dist="38100" dir="2700000" algn="tl">
                    <a:srgbClr val="000000">
                      <a:alpha val="43137"/>
                    </a:srgbClr>
                  </a:outerShdw>
                </a:effectLst>
                <a:highlight>
                  <a:srgbClr val="FFFF00"/>
                </a:highlight>
              </a:rPr>
              <a:t>Gene</a:t>
            </a:r>
            <a:r>
              <a:rPr lang="en-US" sz="2200" dirty="0"/>
              <a:t> – unit of heredity on the chromosome </a:t>
            </a:r>
          </a:p>
          <a:p>
            <a:pPr>
              <a:lnSpc>
                <a:spcPct val="90000"/>
              </a:lnSpc>
            </a:pPr>
            <a:r>
              <a:rPr lang="en-US" sz="2200" dirty="0"/>
              <a:t>Locus – location (name) of the gene</a:t>
            </a:r>
          </a:p>
          <a:p>
            <a:pPr>
              <a:lnSpc>
                <a:spcPct val="90000"/>
              </a:lnSpc>
            </a:pPr>
            <a:r>
              <a:rPr lang="en-US" sz="2200" dirty="0"/>
              <a:t>Allele – alternate forms of the same gene</a:t>
            </a:r>
          </a:p>
          <a:p>
            <a:pPr>
              <a:lnSpc>
                <a:spcPct val="90000"/>
              </a:lnSpc>
            </a:pPr>
            <a:r>
              <a:rPr lang="en-US" sz="2200" dirty="0"/>
              <a:t>Genotype – the two alleles inherited at a locus</a:t>
            </a:r>
          </a:p>
          <a:p>
            <a:pPr>
              <a:lnSpc>
                <a:spcPct val="90000"/>
              </a:lnSpc>
            </a:pPr>
            <a:endParaRPr lang="en-US" sz="1300" dirty="0"/>
          </a:p>
        </p:txBody>
      </p:sp>
      <p:pic>
        <p:nvPicPr>
          <p:cNvPr id="5" name="Picture 4">
            <a:extLst>
              <a:ext uri="{FF2B5EF4-FFF2-40B4-BE49-F238E27FC236}">
                <a16:creationId xmlns:a16="http://schemas.microsoft.com/office/drawing/2014/main" id="{3847FD05-A34B-613E-079B-279DE695C4AB}"/>
              </a:ext>
            </a:extLst>
          </p:cNvPr>
          <p:cNvPicPr>
            <a:picLocks noChangeAspect="1"/>
          </p:cNvPicPr>
          <p:nvPr/>
        </p:nvPicPr>
        <p:blipFill>
          <a:blip r:embed="rId3"/>
          <a:stretch>
            <a:fillRect/>
          </a:stretch>
        </p:blipFill>
        <p:spPr>
          <a:xfrm>
            <a:off x="4267200" y="1687644"/>
            <a:ext cx="4676968" cy="4438836"/>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1DAEC96-96AE-8871-A2E8-4C825BFF2685}"/>
              </a:ext>
            </a:extLst>
          </p:cNvPr>
          <p:cNvSpPr txBox="1"/>
          <p:nvPr/>
        </p:nvSpPr>
        <p:spPr>
          <a:xfrm>
            <a:off x="7620000" y="4847190"/>
            <a:ext cx="1158241" cy="646331"/>
          </a:xfrm>
          <a:prstGeom prst="rect">
            <a:avLst/>
          </a:prstGeom>
          <a:solidFill>
            <a:srgbClr val="FFFF00"/>
          </a:solidFill>
        </p:spPr>
        <p:txBody>
          <a:bodyPr wrap="square" rtlCol="0">
            <a:spAutoFit/>
          </a:bodyPr>
          <a:lstStyle/>
          <a:p>
            <a:r>
              <a:rPr lang="en-US" dirty="0">
                <a:latin typeface="+mj-lt"/>
              </a:rPr>
              <a:t>Unit of Heredity</a:t>
            </a:r>
          </a:p>
        </p:txBody>
      </p:sp>
    </p:spTree>
    <p:extLst>
      <p:ext uri="{BB962C8B-B14F-4D97-AF65-F5344CB8AC3E}">
        <p14:creationId xmlns:p14="http://schemas.microsoft.com/office/powerpoint/2010/main" val="19045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b">
            <a:normAutofit/>
          </a:bodyPr>
          <a:lstStyle/>
          <a:p>
            <a:r>
              <a:rPr lang="en-US" dirty="0"/>
              <a:t>Forensic DNA Terminology</a:t>
            </a:r>
          </a:p>
        </p:txBody>
      </p:sp>
      <p:sp>
        <p:nvSpPr>
          <p:cNvPr id="3" name="Content Placeholder 2"/>
          <p:cNvSpPr>
            <a:spLocks noGrp="1"/>
          </p:cNvSpPr>
          <p:nvPr>
            <p:ph sz="quarter" idx="13"/>
          </p:nvPr>
        </p:nvSpPr>
        <p:spPr>
          <a:xfrm>
            <a:off x="365759" y="1600200"/>
            <a:ext cx="3901441" cy="4526280"/>
          </a:xfrm>
        </p:spPr>
        <p:txBody>
          <a:bodyPr>
            <a:normAutofit/>
          </a:bodyPr>
          <a:lstStyle/>
          <a:p>
            <a:pPr>
              <a:lnSpc>
                <a:spcPct val="90000"/>
              </a:lnSpc>
            </a:pPr>
            <a:r>
              <a:rPr lang="en-US" sz="2200" dirty="0"/>
              <a:t>Gene – unit of heredity on the chromosome </a:t>
            </a:r>
          </a:p>
          <a:p>
            <a:pPr>
              <a:lnSpc>
                <a:spcPct val="90000"/>
              </a:lnSpc>
            </a:pPr>
            <a:r>
              <a:rPr lang="en-US" sz="2200" b="1" u="sng" dirty="0">
                <a:effectLst>
                  <a:outerShdw blurRad="38100" dist="38100" dir="2700000" algn="tl">
                    <a:srgbClr val="000000">
                      <a:alpha val="43137"/>
                    </a:srgbClr>
                  </a:outerShdw>
                </a:effectLst>
                <a:highlight>
                  <a:srgbClr val="FFFF00"/>
                </a:highlight>
              </a:rPr>
              <a:t>Locus</a:t>
            </a:r>
            <a:r>
              <a:rPr lang="en-US" sz="2200" dirty="0"/>
              <a:t> – location (name) of the gene</a:t>
            </a:r>
          </a:p>
          <a:p>
            <a:pPr>
              <a:lnSpc>
                <a:spcPct val="90000"/>
              </a:lnSpc>
            </a:pPr>
            <a:r>
              <a:rPr lang="en-US" sz="2200" dirty="0"/>
              <a:t>Allele – alternate forms of the same gene</a:t>
            </a:r>
          </a:p>
          <a:p>
            <a:pPr>
              <a:lnSpc>
                <a:spcPct val="90000"/>
              </a:lnSpc>
            </a:pPr>
            <a:r>
              <a:rPr lang="en-US" sz="2200" dirty="0"/>
              <a:t>Genotype – the two alleles inherited at a locus</a:t>
            </a:r>
          </a:p>
          <a:p>
            <a:pPr>
              <a:lnSpc>
                <a:spcPct val="90000"/>
              </a:lnSpc>
            </a:pPr>
            <a:endParaRPr lang="en-US" sz="1300" dirty="0"/>
          </a:p>
        </p:txBody>
      </p:sp>
      <p:pic>
        <p:nvPicPr>
          <p:cNvPr id="5" name="Picture 4">
            <a:extLst>
              <a:ext uri="{FF2B5EF4-FFF2-40B4-BE49-F238E27FC236}">
                <a16:creationId xmlns:a16="http://schemas.microsoft.com/office/drawing/2014/main" id="{3847FD05-A34B-613E-079B-279DE695C4AB}"/>
              </a:ext>
            </a:extLst>
          </p:cNvPr>
          <p:cNvPicPr>
            <a:picLocks noChangeAspect="1"/>
          </p:cNvPicPr>
          <p:nvPr/>
        </p:nvPicPr>
        <p:blipFill>
          <a:blip r:embed="rId3"/>
          <a:stretch>
            <a:fillRect/>
          </a:stretch>
        </p:blipFill>
        <p:spPr>
          <a:xfrm>
            <a:off x="4267200" y="1687644"/>
            <a:ext cx="4676968" cy="4438836"/>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1DAEC96-96AE-8871-A2E8-4C825BFF2685}"/>
              </a:ext>
            </a:extLst>
          </p:cNvPr>
          <p:cNvSpPr txBox="1"/>
          <p:nvPr/>
        </p:nvSpPr>
        <p:spPr>
          <a:xfrm>
            <a:off x="7620000" y="4847190"/>
            <a:ext cx="1158241" cy="923330"/>
          </a:xfrm>
          <a:prstGeom prst="rect">
            <a:avLst/>
          </a:prstGeom>
          <a:solidFill>
            <a:srgbClr val="FFFF00"/>
          </a:solidFill>
        </p:spPr>
        <p:txBody>
          <a:bodyPr wrap="square" rtlCol="0">
            <a:spAutoFit/>
          </a:bodyPr>
          <a:lstStyle/>
          <a:p>
            <a:pPr algn="ctr"/>
            <a:r>
              <a:rPr lang="en-US" dirty="0">
                <a:latin typeface="+mj-lt"/>
              </a:rPr>
              <a:t>D3S1358 or BRCA1</a:t>
            </a:r>
          </a:p>
        </p:txBody>
      </p:sp>
    </p:spTree>
    <p:extLst>
      <p:ext uri="{BB962C8B-B14F-4D97-AF65-F5344CB8AC3E}">
        <p14:creationId xmlns:p14="http://schemas.microsoft.com/office/powerpoint/2010/main" val="356282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142FB5F9FD54088DF9B804D832AFC" ma:contentTypeVersion="18" ma:contentTypeDescription="Create a new document." ma:contentTypeScope="" ma:versionID="e9f62400b7254daec4036fd5e98554e9">
  <xsd:schema xmlns:xsd="http://www.w3.org/2001/XMLSchema" xmlns:xs="http://www.w3.org/2001/XMLSchema" xmlns:p="http://schemas.microsoft.com/office/2006/metadata/properties" xmlns:ns2="a28aa976-c9e1-46c1-a929-9169a4fa6c4e" xmlns:ns3="d88087e2-b4f8-482f-a222-21778972fcbf" targetNamespace="http://schemas.microsoft.com/office/2006/metadata/properties" ma:root="true" ma:fieldsID="1265f1dc1ffbe0b828ac81a1725ec537" ns2:_="" ns3:_="">
    <xsd:import namespace="a28aa976-c9e1-46c1-a929-9169a4fa6c4e"/>
    <xsd:import namespace="d88087e2-b4f8-482f-a222-21778972fc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FolderOrde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aa976-c9e1-46c1-a929-9169a4fa6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FolderOrder" ma:index="16" nillable="true" ma:displayName="Folder Order" ma:format="Dropdown" ma:internalName="FolderOrder" ma:percentage="FALSE">
      <xsd:simpleType>
        <xsd:restriction base="dms:Number"/>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6c061f-31c3-42a4-82a2-6aaf51ee2b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087e2-b4f8-482f-a222-21778972fc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fef8d04-39ea-45a4-8d7e-23ae9256910c}" ma:internalName="TaxCatchAll" ma:showField="CatchAllData" ma:web="d88087e2-b4f8-482f-a222-21778972f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Order xmlns="a28aa976-c9e1-46c1-a929-9169a4fa6c4e" xsi:nil="true"/>
    <lcf76f155ced4ddcb4097134ff3c332f xmlns="a28aa976-c9e1-46c1-a929-9169a4fa6c4e">
      <Terms xmlns="http://schemas.microsoft.com/office/infopath/2007/PartnerControls"/>
    </lcf76f155ced4ddcb4097134ff3c332f>
    <TaxCatchAll xmlns="d88087e2-b4f8-482f-a222-21778972fcbf" xsi:nil="true"/>
  </documentManagement>
</p:properties>
</file>

<file path=customXml/itemProps1.xml><?xml version="1.0" encoding="utf-8"?>
<ds:datastoreItem xmlns:ds="http://schemas.openxmlformats.org/officeDocument/2006/customXml" ds:itemID="{2C2F6DF6-3040-493B-86D8-294BD545A569}"/>
</file>

<file path=customXml/itemProps2.xml><?xml version="1.0" encoding="utf-8"?>
<ds:datastoreItem xmlns:ds="http://schemas.openxmlformats.org/officeDocument/2006/customXml" ds:itemID="{1BA711A4-FA3A-4F0C-9BED-60110DDC2AF2}"/>
</file>

<file path=customXml/itemProps3.xml><?xml version="1.0" encoding="utf-8"?>
<ds:datastoreItem xmlns:ds="http://schemas.openxmlformats.org/officeDocument/2006/customXml" ds:itemID="{045012E7-1B4C-416E-B8C3-5579D8E86828}"/>
</file>

<file path=docProps/app.xml><?xml version="1.0" encoding="utf-8"?>
<Properties xmlns="http://schemas.openxmlformats.org/officeDocument/2006/extended-properties" xmlns:vt="http://schemas.openxmlformats.org/officeDocument/2006/docPropsVTypes">
  <Template>Executive</Template>
  <TotalTime>3344</TotalTime>
  <Words>3087</Words>
  <Application>Microsoft Office PowerPoint</Application>
  <PresentationFormat>On-screen Show (4:3)</PresentationFormat>
  <Paragraphs>661</Paragraphs>
  <Slides>42</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2" baseType="lpstr">
      <vt:lpstr>Arial</vt:lpstr>
      <vt:lpstr>Calibri</vt:lpstr>
      <vt:lpstr>Century Gothic</vt:lpstr>
      <vt:lpstr>Comic Sans MS</vt:lpstr>
      <vt:lpstr>Courier New</vt:lpstr>
      <vt:lpstr>Palatino Linotype</vt:lpstr>
      <vt:lpstr>Times New Roman</vt:lpstr>
      <vt:lpstr>Executive</vt:lpstr>
      <vt:lpstr>Photo Editor Photo</vt:lpstr>
      <vt:lpstr>Bitmap Image</vt:lpstr>
      <vt:lpstr>DNA Interpretation Basics</vt:lpstr>
      <vt:lpstr>Forensic DNA Analysis </vt:lpstr>
      <vt:lpstr>What is DNA?</vt:lpstr>
      <vt:lpstr>What is DNA?</vt:lpstr>
      <vt:lpstr>How is DNA Packaged?</vt:lpstr>
      <vt:lpstr>Forensic DNA Analysis </vt:lpstr>
      <vt:lpstr>How are we different?</vt:lpstr>
      <vt:lpstr>Forensic DNA Terminology</vt:lpstr>
      <vt:lpstr>Forensic DNA Terminology</vt:lpstr>
      <vt:lpstr>Forensic DNA Terminology</vt:lpstr>
      <vt:lpstr>Forensic DNA Terminology</vt:lpstr>
      <vt:lpstr>Forensic DNA Terminology</vt:lpstr>
      <vt:lpstr>Forensic DNA Analysis </vt:lpstr>
      <vt:lpstr>Forensic DNA Analysis</vt:lpstr>
      <vt:lpstr>Forensic DNA Analysis</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 </vt:lpstr>
      <vt:lpstr>Forensic DNA Analysis</vt:lpstr>
      <vt:lpstr>Forensic DNA Analysis</vt:lpstr>
      <vt:lpstr>Forensic DNA Analysis</vt:lpstr>
      <vt:lpstr>Forensic DNA Analysis</vt:lpstr>
      <vt:lpstr>Forensic DNA Analysis</vt:lpstr>
      <vt:lpstr>Forensic DNA Analysis</vt:lpstr>
      <vt:lpstr>Forensic DNA Analysis</vt:lpstr>
      <vt:lpstr>Forensic DNA Analysis</vt:lpstr>
      <vt:lpstr>Forensic DNA Analysis</vt:lpstr>
      <vt:lpstr>Forensic DNA Analysis</vt:lpstr>
      <vt:lpstr>Thank you</vt:lpstr>
    </vt:vector>
  </TitlesOfParts>
  <Company>Bexar County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Serology and DNA Analysis of Sexual Assault Kits</dc:title>
  <dc:creator>Foster, Garon</dc:creator>
  <cp:lastModifiedBy>Robert</cp:lastModifiedBy>
  <cp:revision>424</cp:revision>
  <dcterms:created xsi:type="dcterms:W3CDTF">2014-08-29T13:44:04Z</dcterms:created>
  <dcterms:modified xsi:type="dcterms:W3CDTF">2023-11-01T22:10:04Z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0x010100729142FB5F9FD54088DF9B804D832AFC</vt:lpwstr>
  </property>
</Properties>
</file>