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8" r:id="rId6"/>
  </p:sldMasterIdLst>
  <p:notesMasterIdLst>
    <p:notesMasterId r:id="rId61"/>
  </p:notesMasterIdLst>
  <p:sldIdLst>
    <p:sldId id="256" r:id="rId7"/>
    <p:sldId id="1409" r:id="rId8"/>
    <p:sldId id="1406" r:id="rId9"/>
    <p:sldId id="1407" r:id="rId10"/>
    <p:sldId id="1408" r:id="rId11"/>
    <p:sldId id="1342" r:id="rId12"/>
    <p:sldId id="1345" r:id="rId13"/>
    <p:sldId id="1346" r:id="rId14"/>
    <p:sldId id="1373" r:id="rId15"/>
    <p:sldId id="1351" r:id="rId16"/>
    <p:sldId id="1384" r:id="rId17"/>
    <p:sldId id="1353" r:id="rId18"/>
    <p:sldId id="1404" r:id="rId19"/>
    <p:sldId id="422" r:id="rId20"/>
    <p:sldId id="426" r:id="rId21"/>
    <p:sldId id="432" r:id="rId22"/>
    <p:sldId id="427" r:id="rId23"/>
    <p:sldId id="420" r:id="rId24"/>
    <p:sldId id="379" r:id="rId25"/>
    <p:sldId id="381" r:id="rId26"/>
    <p:sldId id="1323" r:id="rId27"/>
    <p:sldId id="1411" r:id="rId28"/>
    <p:sldId id="1412" r:id="rId29"/>
    <p:sldId id="1419" r:id="rId30"/>
    <p:sldId id="1414" r:id="rId31"/>
    <p:sldId id="1413" r:id="rId32"/>
    <p:sldId id="1415" r:id="rId33"/>
    <p:sldId id="1418" r:id="rId34"/>
    <p:sldId id="1416" r:id="rId35"/>
    <p:sldId id="1417" r:id="rId36"/>
    <p:sldId id="281" r:id="rId37"/>
    <p:sldId id="333" r:id="rId38"/>
    <p:sldId id="287" r:id="rId39"/>
    <p:sldId id="290" r:id="rId40"/>
    <p:sldId id="284" r:id="rId41"/>
    <p:sldId id="339" r:id="rId42"/>
    <p:sldId id="340" r:id="rId43"/>
    <p:sldId id="285" r:id="rId44"/>
    <p:sldId id="293" r:id="rId45"/>
    <p:sldId id="341" r:id="rId46"/>
    <p:sldId id="334" r:id="rId47"/>
    <p:sldId id="335" r:id="rId48"/>
    <p:sldId id="336" r:id="rId49"/>
    <p:sldId id="1420" r:id="rId50"/>
    <p:sldId id="1339" r:id="rId51"/>
    <p:sldId id="1337" r:id="rId52"/>
    <p:sldId id="1341" r:id="rId53"/>
    <p:sldId id="1343" r:id="rId54"/>
    <p:sldId id="1344" r:id="rId55"/>
    <p:sldId id="1421" r:id="rId56"/>
    <p:sldId id="1422" r:id="rId57"/>
    <p:sldId id="1347" r:id="rId58"/>
    <p:sldId id="1348" r:id="rId59"/>
    <p:sldId id="134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7" autoAdjust="0"/>
    <p:restoredTop sz="94660"/>
  </p:normalViewPr>
  <p:slideViewPr>
    <p:cSldViewPr snapToGrid="0">
      <p:cViewPr varScale="1">
        <p:scale>
          <a:sx n="94" d="100"/>
          <a:sy n="94" d="100"/>
        </p:scale>
        <p:origin x="106"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5A355-0A42-4E3E-BE80-4C391AAA0288}"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71047-5C1E-4379-89D3-EDAA7EF96B29}" type="slidenum">
              <a:rPr lang="en-US" smtClean="0"/>
              <a:t>‹#›</a:t>
            </a:fld>
            <a:endParaRPr lang="en-US"/>
          </a:p>
        </p:txBody>
      </p:sp>
    </p:spTree>
    <p:extLst>
      <p:ext uri="{BB962C8B-B14F-4D97-AF65-F5344CB8AC3E}">
        <p14:creationId xmlns:p14="http://schemas.microsoft.com/office/powerpoint/2010/main" val="310230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A88D-844B-4011-97F1-B4C102AB22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8C4B0-ED46-45F6-B676-E399C6EF4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0C83FE-B99C-4DB2-AF33-FCB7C05D8B50}"/>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5" name="Footer Placeholder 4">
            <a:extLst>
              <a:ext uri="{FF2B5EF4-FFF2-40B4-BE49-F238E27FC236}">
                <a16:creationId xmlns:a16="http://schemas.microsoft.com/office/drawing/2014/main" id="{EC150961-CD80-45B8-96ED-CBA0EC69A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A5081-780F-4727-9ED5-858A9D468049}"/>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152289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6E2A-487A-4082-9482-1A0B5B0492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53137F-7D48-432F-A767-4FADD3B2E7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6ADA8-C883-456E-A728-4199D906CA5F}"/>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5" name="Footer Placeholder 4">
            <a:extLst>
              <a:ext uri="{FF2B5EF4-FFF2-40B4-BE49-F238E27FC236}">
                <a16:creationId xmlns:a16="http://schemas.microsoft.com/office/drawing/2014/main" id="{FEE8ADF6-3188-42F2-B448-59BE44548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DDC15-448D-4586-86BE-10FAC0E1AD4A}"/>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361024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F643A6-7B2B-4C2E-8280-A432F030C3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A2D9B-5195-44CB-BEAD-196BECF1FE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74485-BC56-4314-B9B2-A54111122221}"/>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5" name="Footer Placeholder 4">
            <a:extLst>
              <a:ext uri="{FF2B5EF4-FFF2-40B4-BE49-F238E27FC236}">
                <a16:creationId xmlns:a16="http://schemas.microsoft.com/office/drawing/2014/main" id="{5D482685-F4B1-4493-9B1E-340290732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6D3E9-413B-4DB3-8193-3EC05668C210}"/>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355910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NTHSC Blank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4FBE6B-18B3-1842-B04B-D2182C863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63798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11/1/2023</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17663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6D41EE2-1449-2741-9D08-61623EFC2A0E}" type="datetime1">
              <a:rPr lang="en-US" noProof="0" smtClean="0"/>
              <a:t>11/1/2023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289982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11/1/2023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562282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11/1/2023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66939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11/1/2023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113681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11/1/2023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042856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11/1/2023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421777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7E2B-C424-4A91-A36B-4EDDDC7FE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3D688-2CD1-47EC-A1C3-B19E842D39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648E5-B92F-4139-A1A1-D3B283E41AD4}"/>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5" name="Footer Placeholder 4">
            <a:extLst>
              <a:ext uri="{FF2B5EF4-FFF2-40B4-BE49-F238E27FC236}">
                <a16:creationId xmlns:a16="http://schemas.microsoft.com/office/drawing/2014/main" id="{7B11E074-5A26-402B-A124-3EFCFDE5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9106A-3142-4F72-A494-F5B191D3A415}"/>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2391604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11/1/2023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83157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11/1/2023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78352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11/1/2023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01948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11/1/2023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50422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11/1/2023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271926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11/1/2023</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61000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11/1/2023</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621718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11/1/2023</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3603061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11/1/2023</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855013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9" name="Picture 8" descr="Attorney General of Texas - Ken Paxton">
            <a:extLst>
              <a:ext uri="{FF2B5EF4-FFF2-40B4-BE49-F238E27FC236}">
                <a16:creationId xmlns:a16="http://schemas.microsoft.com/office/drawing/2014/main" id="{ECAD4B38-B927-49BD-A7C2-9E7D08286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27" y="212109"/>
            <a:ext cx="4800860" cy="1160208"/>
          </a:xfrm>
          <a:prstGeom prst="rect">
            <a:avLst/>
          </a:prstGeom>
        </p:spPr>
      </p:pic>
      <p:sp>
        <p:nvSpPr>
          <p:cNvPr id="17" name="Title 1">
            <a:extLst>
              <a:ext uri="{FF2B5EF4-FFF2-40B4-BE49-F238E27FC236}">
                <a16:creationId xmlns:a16="http://schemas.microsoft.com/office/drawing/2014/main" id="{751C5450-71CA-4F19-9E79-25E28F14861A}"/>
              </a:ext>
            </a:extLst>
          </p:cNvPr>
          <p:cNvSpPr>
            <a:spLocks noGrp="1"/>
          </p:cNvSpPr>
          <p:nvPr>
            <p:ph type="ctrTitle" hasCustomPrompt="1"/>
          </p:nvPr>
        </p:nvSpPr>
        <p:spPr>
          <a:xfrm>
            <a:off x="447675" y="2267695"/>
            <a:ext cx="10677525" cy="1561355"/>
          </a:xfrm>
        </p:spPr>
        <p:txBody>
          <a:bodyPr anchor="b"/>
          <a:lstStyle>
            <a:lvl1pPr algn="l">
              <a:defRPr sz="6000">
                <a:solidFill>
                  <a:srgbClr val="004D78"/>
                </a:solidFill>
              </a:defRPr>
            </a:lvl1pPr>
          </a:lstStyle>
          <a:p>
            <a:r>
              <a:rPr lang="en-US" dirty="0"/>
              <a:t>Click to edit presentation title</a:t>
            </a:r>
          </a:p>
        </p:txBody>
      </p:sp>
      <p:sp>
        <p:nvSpPr>
          <p:cNvPr id="18" name="Subtitle 2">
            <a:extLst>
              <a:ext uri="{FF2B5EF4-FFF2-40B4-BE49-F238E27FC236}">
                <a16:creationId xmlns:a16="http://schemas.microsoft.com/office/drawing/2014/main" id="{E5476985-B673-403C-870B-CEE76D99CA79}"/>
              </a:ext>
            </a:extLst>
          </p:cNvPr>
          <p:cNvSpPr>
            <a:spLocks noGrp="1"/>
          </p:cNvSpPr>
          <p:nvPr>
            <p:ph type="subTitle" idx="1" hasCustomPrompt="1"/>
          </p:nvPr>
        </p:nvSpPr>
        <p:spPr>
          <a:xfrm>
            <a:off x="447676" y="3924795"/>
            <a:ext cx="10677524" cy="649834"/>
          </a:xfrm>
        </p:spPr>
        <p:txBody>
          <a:bodyPr anchor="ctr">
            <a:normAutofit/>
          </a:bodyPr>
          <a:lstStyle>
            <a:lvl1pPr marL="0" indent="0" algn="l">
              <a:buNone/>
              <a:defRPr sz="3600">
                <a:solidFill>
                  <a:srgbClr val="004D78"/>
                </a:solidFill>
                <a:latin typeface="Sitka Heading" panose="02000505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page subtitle</a:t>
            </a:r>
          </a:p>
        </p:txBody>
      </p:sp>
    </p:spTree>
    <p:extLst>
      <p:ext uri="{BB962C8B-B14F-4D97-AF65-F5344CB8AC3E}">
        <p14:creationId xmlns:p14="http://schemas.microsoft.com/office/powerpoint/2010/main" val="297460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3172-1A6E-400C-B5B9-6A5B9E3DE6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BA817B-84F6-422E-BE9F-FC5C00186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2DE898-6CB6-4F66-9E44-50812B9F531B}"/>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5" name="Footer Placeholder 4">
            <a:extLst>
              <a:ext uri="{FF2B5EF4-FFF2-40B4-BE49-F238E27FC236}">
                <a16:creationId xmlns:a16="http://schemas.microsoft.com/office/drawing/2014/main" id="{98BBD6D4-92B6-4607-83DF-30E4CB31A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DC04B-C2B8-44E0-A89E-092DCC0ACD3D}"/>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1771701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w/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29F2-EB10-4FB8-81D3-EB07AB0B3F29}"/>
              </a:ext>
            </a:extLst>
          </p:cNvPr>
          <p:cNvSpPr>
            <a:spLocks noGrp="1"/>
          </p:cNvSpPr>
          <p:nvPr>
            <p:ph type="ctrTitle" hasCustomPrompt="1"/>
          </p:nvPr>
        </p:nvSpPr>
        <p:spPr>
          <a:xfrm>
            <a:off x="447675" y="2267695"/>
            <a:ext cx="10677525" cy="1561355"/>
          </a:xfrm>
        </p:spPr>
        <p:txBody>
          <a:bodyPr anchor="b"/>
          <a:lstStyle>
            <a:lvl1pPr algn="l">
              <a:defRPr sz="6000">
                <a:solidFill>
                  <a:srgbClr val="004D78"/>
                </a:solidFill>
              </a:defRPr>
            </a:lvl1pPr>
          </a:lstStyle>
          <a:p>
            <a:r>
              <a:rPr lang="en-US" dirty="0"/>
              <a:t>Click to edit presentation title</a:t>
            </a:r>
          </a:p>
        </p:txBody>
      </p:sp>
      <p:sp>
        <p:nvSpPr>
          <p:cNvPr id="3" name="Subtitle 2">
            <a:extLst>
              <a:ext uri="{FF2B5EF4-FFF2-40B4-BE49-F238E27FC236}">
                <a16:creationId xmlns:a16="http://schemas.microsoft.com/office/drawing/2014/main" id="{B7F41AA1-A50F-492A-9300-7D391A079769}"/>
              </a:ext>
            </a:extLst>
          </p:cNvPr>
          <p:cNvSpPr>
            <a:spLocks noGrp="1"/>
          </p:cNvSpPr>
          <p:nvPr>
            <p:ph type="subTitle" idx="1" hasCustomPrompt="1"/>
          </p:nvPr>
        </p:nvSpPr>
        <p:spPr>
          <a:xfrm>
            <a:off x="447676" y="3924795"/>
            <a:ext cx="10677524" cy="649834"/>
          </a:xfrm>
        </p:spPr>
        <p:txBody>
          <a:bodyPr anchor="ctr">
            <a:normAutofit/>
          </a:bodyPr>
          <a:lstStyle>
            <a:lvl1pPr marL="0" indent="0" algn="l">
              <a:buNone/>
              <a:defRPr sz="3600">
                <a:solidFill>
                  <a:srgbClr val="004D78"/>
                </a:solidFill>
                <a:latin typeface="Sitka Heading" panose="02000505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page subtitle</a:t>
            </a:r>
          </a:p>
        </p:txBody>
      </p:sp>
      <p:sp>
        <p:nvSpPr>
          <p:cNvPr id="9" name="Text Placeholder 8">
            <a:extLst>
              <a:ext uri="{FF2B5EF4-FFF2-40B4-BE49-F238E27FC236}">
                <a16:creationId xmlns:a16="http://schemas.microsoft.com/office/drawing/2014/main" id="{2FECC44D-B473-4F17-ACEC-F1D27469F63D}"/>
              </a:ext>
            </a:extLst>
          </p:cNvPr>
          <p:cNvSpPr>
            <a:spLocks noGrp="1"/>
          </p:cNvSpPr>
          <p:nvPr>
            <p:ph type="body" sz="quarter" idx="13" hasCustomPrompt="1"/>
          </p:nvPr>
        </p:nvSpPr>
        <p:spPr>
          <a:xfrm>
            <a:off x="447675" y="4575175"/>
            <a:ext cx="10677525" cy="635000"/>
          </a:xfrm>
        </p:spPr>
        <p:txBody>
          <a:bodyPr>
            <a:normAutofit/>
          </a:bodyPr>
          <a:lstStyle>
            <a:lvl1pPr marL="0" indent="0">
              <a:buNone/>
              <a:defRPr sz="2400"/>
            </a:lvl1pPr>
          </a:lstStyle>
          <a:p>
            <a:pPr lvl="0"/>
            <a:r>
              <a:rPr lang="en-US" dirty="0"/>
              <a:t>Click to edit Presenter and Title</a:t>
            </a:r>
          </a:p>
        </p:txBody>
      </p:sp>
      <p:pic>
        <p:nvPicPr>
          <p:cNvPr id="13" name="Picture 12">
            <a:extLst>
              <a:ext uri="{FF2B5EF4-FFF2-40B4-BE49-F238E27FC236}">
                <a16:creationId xmlns:a16="http://schemas.microsoft.com/office/drawing/2014/main" id="{BB4CC4D1-471D-41B5-90B8-175966643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27" y="212109"/>
            <a:ext cx="4800860" cy="1160208"/>
          </a:xfrm>
          <a:prstGeom prst="rect">
            <a:avLst/>
          </a:prstGeom>
        </p:spPr>
      </p:pic>
      <p:pic>
        <p:nvPicPr>
          <p:cNvPr id="12" name="Picture 11" descr="Attorney General of Texas - Ken Paxton">
            <a:extLst>
              <a:ext uri="{FF2B5EF4-FFF2-40B4-BE49-F238E27FC236}">
                <a16:creationId xmlns:a16="http://schemas.microsoft.com/office/drawing/2014/main" id="{E9E2EBC3-AD1E-476E-8172-74F3A5C777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527" y="212109"/>
            <a:ext cx="4800860" cy="1160208"/>
          </a:xfrm>
          <a:prstGeom prst="rect">
            <a:avLst/>
          </a:prstGeom>
        </p:spPr>
      </p:pic>
    </p:spTree>
    <p:extLst>
      <p:ext uri="{BB962C8B-B14F-4D97-AF65-F5344CB8AC3E}">
        <p14:creationId xmlns:p14="http://schemas.microsoft.com/office/powerpoint/2010/main" val="2086384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WEB sty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09C9F7-A401-4677-9590-41F7C24FE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1466"/>
            <a:ext cx="12192000" cy="1506534"/>
          </a:xfrm>
          <a:prstGeom prst="rect">
            <a:avLst/>
          </a:prstGeom>
        </p:spPr>
      </p:pic>
      <p:sp>
        <p:nvSpPr>
          <p:cNvPr id="17" name="Title 1">
            <a:extLst>
              <a:ext uri="{FF2B5EF4-FFF2-40B4-BE49-F238E27FC236}">
                <a16:creationId xmlns:a16="http://schemas.microsoft.com/office/drawing/2014/main" id="{751C5450-71CA-4F19-9E79-25E28F14861A}"/>
              </a:ext>
            </a:extLst>
          </p:cNvPr>
          <p:cNvSpPr>
            <a:spLocks noGrp="1"/>
          </p:cNvSpPr>
          <p:nvPr>
            <p:ph type="ctrTitle" hasCustomPrompt="1"/>
          </p:nvPr>
        </p:nvSpPr>
        <p:spPr>
          <a:xfrm>
            <a:off x="447675" y="2267696"/>
            <a:ext cx="10677525" cy="1522166"/>
          </a:xfrm>
        </p:spPr>
        <p:txBody>
          <a:bodyPr anchor="b"/>
          <a:lstStyle>
            <a:lvl1pPr algn="l">
              <a:defRPr sz="6000">
                <a:solidFill>
                  <a:srgbClr val="004D78"/>
                </a:solidFill>
              </a:defRPr>
            </a:lvl1pPr>
          </a:lstStyle>
          <a:p>
            <a:r>
              <a:rPr lang="en-US" dirty="0"/>
              <a:t>Click to edit presentation title</a:t>
            </a:r>
          </a:p>
        </p:txBody>
      </p:sp>
      <p:sp>
        <p:nvSpPr>
          <p:cNvPr id="18" name="Subtitle 2">
            <a:extLst>
              <a:ext uri="{FF2B5EF4-FFF2-40B4-BE49-F238E27FC236}">
                <a16:creationId xmlns:a16="http://schemas.microsoft.com/office/drawing/2014/main" id="{E5476985-B673-403C-870B-CEE76D99CA79}"/>
              </a:ext>
            </a:extLst>
          </p:cNvPr>
          <p:cNvSpPr>
            <a:spLocks noGrp="1"/>
          </p:cNvSpPr>
          <p:nvPr>
            <p:ph type="subTitle" idx="1" hasCustomPrompt="1"/>
          </p:nvPr>
        </p:nvSpPr>
        <p:spPr>
          <a:xfrm>
            <a:off x="447676" y="3924795"/>
            <a:ext cx="10677524" cy="649834"/>
          </a:xfrm>
        </p:spPr>
        <p:txBody>
          <a:bodyPr anchor="ctr">
            <a:normAutofit/>
          </a:bodyPr>
          <a:lstStyle>
            <a:lvl1pPr marL="0" indent="0" algn="l">
              <a:buNone/>
              <a:defRPr sz="3600">
                <a:solidFill>
                  <a:srgbClr val="004D78"/>
                </a:solidFill>
                <a:latin typeface="Sitka Heading" panose="02000505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page subtitle</a:t>
            </a:r>
          </a:p>
        </p:txBody>
      </p:sp>
      <p:pic>
        <p:nvPicPr>
          <p:cNvPr id="3" name="Picture 2">
            <a:extLst>
              <a:ext uri="{FF2B5EF4-FFF2-40B4-BE49-F238E27FC236}">
                <a16:creationId xmlns:a16="http://schemas.microsoft.com/office/drawing/2014/main" id="{744191C1-F2D2-4448-924C-F987B3F76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06534"/>
          </a:xfrm>
          <a:prstGeom prst="rect">
            <a:avLst/>
          </a:prstGeom>
        </p:spPr>
      </p:pic>
      <p:pic>
        <p:nvPicPr>
          <p:cNvPr id="11" name="Picture 10">
            <a:extLst>
              <a:ext uri="{FF2B5EF4-FFF2-40B4-BE49-F238E27FC236}">
                <a16:creationId xmlns:a16="http://schemas.microsoft.com/office/drawing/2014/main" id="{31A6ABB6-F92A-4C11-BD56-F8BF66DDA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27" y="173163"/>
            <a:ext cx="4791075" cy="1160208"/>
          </a:xfrm>
          <a:prstGeom prst="rect">
            <a:avLst/>
          </a:prstGeom>
        </p:spPr>
      </p:pic>
      <p:pic>
        <p:nvPicPr>
          <p:cNvPr id="15" name="Picture 14">
            <a:extLst>
              <a:ext uri="{FF2B5EF4-FFF2-40B4-BE49-F238E27FC236}">
                <a16:creationId xmlns:a16="http://schemas.microsoft.com/office/drawing/2014/main" id="{2D3FD0A7-90D8-493A-9622-A774A02E8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06534"/>
          </a:xfrm>
          <a:prstGeom prst="rect">
            <a:avLst/>
          </a:prstGeom>
          <a:ln>
            <a:noFill/>
          </a:ln>
        </p:spPr>
      </p:pic>
      <p:pic>
        <p:nvPicPr>
          <p:cNvPr id="16" name="Picture 15" descr="Attorney General of Texas - Ken Paxton">
            <a:extLst>
              <a:ext uri="{FF2B5EF4-FFF2-40B4-BE49-F238E27FC236}">
                <a16:creationId xmlns:a16="http://schemas.microsoft.com/office/drawing/2014/main" id="{378AD053-B368-4A51-95C8-66E46C7AC3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527" y="211392"/>
            <a:ext cx="4791075" cy="1160208"/>
          </a:xfrm>
          <a:prstGeom prst="rect">
            <a:avLst/>
          </a:prstGeom>
        </p:spPr>
      </p:pic>
      <p:sp>
        <p:nvSpPr>
          <p:cNvPr id="19" name="Rectangle 18">
            <a:extLst>
              <a:ext uri="{FF2B5EF4-FFF2-40B4-BE49-F238E27FC236}">
                <a16:creationId xmlns:a16="http://schemas.microsoft.com/office/drawing/2014/main" id="{4E7ABCFC-0E68-4568-B575-F3266389F2CA}"/>
              </a:ext>
            </a:extLst>
          </p:cNvPr>
          <p:cNvSpPr/>
          <p:nvPr userDrawn="1"/>
        </p:nvSpPr>
        <p:spPr>
          <a:xfrm>
            <a:off x="0" y="5351466"/>
            <a:ext cx="12192000" cy="134934"/>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693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EB style w/ Present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09C9F7-A401-4677-9590-41F7C24FE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60343"/>
            <a:ext cx="12192000" cy="1494201"/>
          </a:xfrm>
          <a:prstGeom prst="rect">
            <a:avLst/>
          </a:prstGeom>
          <a:ln>
            <a:noFill/>
          </a:ln>
        </p:spPr>
      </p:pic>
      <p:sp>
        <p:nvSpPr>
          <p:cNvPr id="17" name="Title 1">
            <a:extLst>
              <a:ext uri="{FF2B5EF4-FFF2-40B4-BE49-F238E27FC236}">
                <a16:creationId xmlns:a16="http://schemas.microsoft.com/office/drawing/2014/main" id="{751C5450-71CA-4F19-9E79-25E28F14861A}"/>
              </a:ext>
            </a:extLst>
          </p:cNvPr>
          <p:cNvSpPr>
            <a:spLocks noGrp="1"/>
          </p:cNvSpPr>
          <p:nvPr>
            <p:ph type="ctrTitle" hasCustomPrompt="1"/>
          </p:nvPr>
        </p:nvSpPr>
        <p:spPr>
          <a:xfrm>
            <a:off x="447675" y="2267695"/>
            <a:ext cx="10677525" cy="1509991"/>
          </a:xfrm>
        </p:spPr>
        <p:txBody>
          <a:bodyPr anchor="b"/>
          <a:lstStyle>
            <a:lvl1pPr algn="l">
              <a:defRPr sz="6000">
                <a:solidFill>
                  <a:srgbClr val="004D78"/>
                </a:solidFill>
              </a:defRPr>
            </a:lvl1pPr>
          </a:lstStyle>
          <a:p>
            <a:r>
              <a:rPr lang="en-US" dirty="0"/>
              <a:t>Click to edit presentation title</a:t>
            </a:r>
          </a:p>
        </p:txBody>
      </p:sp>
      <p:sp>
        <p:nvSpPr>
          <p:cNvPr id="18" name="Subtitle 2">
            <a:extLst>
              <a:ext uri="{FF2B5EF4-FFF2-40B4-BE49-F238E27FC236}">
                <a16:creationId xmlns:a16="http://schemas.microsoft.com/office/drawing/2014/main" id="{E5476985-B673-403C-870B-CEE76D99CA79}"/>
              </a:ext>
            </a:extLst>
          </p:cNvPr>
          <p:cNvSpPr>
            <a:spLocks noGrp="1"/>
          </p:cNvSpPr>
          <p:nvPr>
            <p:ph type="subTitle" idx="1" hasCustomPrompt="1"/>
          </p:nvPr>
        </p:nvSpPr>
        <p:spPr>
          <a:xfrm>
            <a:off x="447676" y="3924795"/>
            <a:ext cx="10677524" cy="649834"/>
          </a:xfrm>
        </p:spPr>
        <p:txBody>
          <a:bodyPr anchor="ctr">
            <a:normAutofit/>
          </a:bodyPr>
          <a:lstStyle>
            <a:lvl1pPr marL="0" indent="0" algn="l">
              <a:buNone/>
              <a:defRPr sz="3600">
                <a:solidFill>
                  <a:srgbClr val="004D78"/>
                </a:solidFill>
                <a:latin typeface="Sitka Heading" panose="02000505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 page subtitle</a:t>
            </a:r>
          </a:p>
        </p:txBody>
      </p:sp>
      <p:pic>
        <p:nvPicPr>
          <p:cNvPr id="3" name="Picture 2">
            <a:extLst>
              <a:ext uri="{FF2B5EF4-FFF2-40B4-BE49-F238E27FC236}">
                <a16:creationId xmlns:a16="http://schemas.microsoft.com/office/drawing/2014/main" id="{744191C1-F2D2-4448-924C-F987B3F76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09990"/>
          </a:xfrm>
          <a:prstGeom prst="rect">
            <a:avLst/>
          </a:prstGeom>
          <a:solidFill>
            <a:schemeClr val="accent2"/>
          </a:solidFill>
          <a:ln>
            <a:noFill/>
          </a:ln>
        </p:spPr>
      </p:pic>
      <p:sp>
        <p:nvSpPr>
          <p:cNvPr id="13" name="Text Placeholder 8">
            <a:extLst>
              <a:ext uri="{FF2B5EF4-FFF2-40B4-BE49-F238E27FC236}">
                <a16:creationId xmlns:a16="http://schemas.microsoft.com/office/drawing/2014/main" id="{7568B4FA-33D4-48F5-9D68-727DF6D58C81}"/>
              </a:ext>
            </a:extLst>
          </p:cNvPr>
          <p:cNvSpPr>
            <a:spLocks noGrp="1"/>
          </p:cNvSpPr>
          <p:nvPr>
            <p:ph type="body" sz="quarter" idx="13" hasCustomPrompt="1"/>
          </p:nvPr>
        </p:nvSpPr>
        <p:spPr>
          <a:xfrm>
            <a:off x="447675" y="4575175"/>
            <a:ext cx="10677525" cy="635000"/>
          </a:xfrm>
        </p:spPr>
        <p:txBody>
          <a:bodyPr>
            <a:normAutofit/>
          </a:bodyPr>
          <a:lstStyle>
            <a:lvl1pPr marL="0" indent="0">
              <a:buNone/>
              <a:defRPr sz="2400">
                <a:solidFill>
                  <a:srgbClr val="004D78"/>
                </a:solidFill>
              </a:defRPr>
            </a:lvl1pPr>
          </a:lstStyle>
          <a:p>
            <a:pPr lvl="0"/>
            <a:r>
              <a:rPr lang="en-US" dirty="0"/>
              <a:t>Click to edit Presenter and Title</a:t>
            </a:r>
          </a:p>
        </p:txBody>
      </p:sp>
      <p:pic>
        <p:nvPicPr>
          <p:cNvPr id="9" name="Picture 8" descr="Attorney General of Texas - Ken Paxton">
            <a:extLst>
              <a:ext uri="{FF2B5EF4-FFF2-40B4-BE49-F238E27FC236}">
                <a16:creationId xmlns:a16="http://schemas.microsoft.com/office/drawing/2014/main" id="{AEB652AA-27BB-40AE-858E-2CB69B8974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527" y="211392"/>
            <a:ext cx="4791075" cy="1160208"/>
          </a:xfrm>
          <a:prstGeom prst="rect">
            <a:avLst/>
          </a:prstGeom>
        </p:spPr>
      </p:pic>
      <p:sp>
        <p:nvSpPr>
          <p:cNvPr id="2" name="Rectangle 1">
            <a:extLst>
              <a:ext uri="{FF2B5EF4-FFF2-40B4-BE49-F238E27FC236}">
                <a16:creationId xmlns:a16="http://schemas.microsoft.com/office/drawing/2014/main" id="{F9A71690-ED14-43CC-BCD6-241FD073E67D}"/>
              </a:ext>
            </a:extLst>
          </p:cNvPr>
          <p:cNvSpPr/>
          <p:nvPr userDrawn="1"/>
        </p:nvSpPr>
        <p:spPr>
          <a:xfrm>
            <a:off x="0" y="5351466"/>
            <a:ext cx="12192000" cy="134934"/>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1923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6C0EFC-10BD-4ACA-BA85-8202BB32D5B3}"/>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6512" t="4237" r="23720" b="56519"/>
          <a:stretch/>
        </p:blipFill>
        <p:spPr>
          <a:xfrm>
            <a:off x="-5002" y="-1"/>
            <a:ext cx="12192002" cy="6858002"/>
          </a:xfrm>
          <a:prstGeom prst="rect">
            <a:avLst/>
          </a:prstGeom>
        </p:spPr>
      </p:pic>
      <p:sp>
        <p:nvSpPr>
          <p:cNvPr id="2" name="Title 1">
            <a:extLst>
              <a:ext uri="{FF2B5EF4-FFF2-40B4-BE49-F238E27FC236}">
                <a16:creationId xmlns:a16="http://schemas.microsoft.com/office/drawing/2014/main" id="{A30F300A-BB30-4CE2-8948-B601368B5C64}"/>
              </a:ext>
            </a:extLst>
          </p:cNvPr>
          <p:cNvSpPr>
            <a:spLocks noGrp="1"/>
          </p:cNvSpPr>
          <p:nvPr>
            <p:ph type="title" hasCustomPrompt="1"/>
          </p:nvPr>
        </p:nvSpPr>
        <p:spPr>
          <a:xfrm>
            <a:off x="831850" y="1709738"/>
            <a:ext cx="10515600" cy="2852737"/>
          </a:xfrm>
        </p:spPr>
        <p:txBody>
          <a:bodyPr anchor="b"/>
          <a:lstStyle>
            <a:lvl1pPr>
              <a:defRPr sz="6000">
                <a:solidFill>
                  <a:srgbClr val="004D78"/>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BDEABCD6-B28E-4C75-A1B3-CD4A7BC05AB4}"/>
              </a:ext>
            </a:extLst>
          </p:cNvPr>
          <p:cNvSpPr>
            <a:spLocks noGrp="1"/>
          </p:cNvSpPr>
          <p:nvPr>
            <p:ph type="body" idx="1" hasCustomPrompt="1"/>
          </p:nvPr>
        </p:nvSpPr>
        <p:spPr>
          <a:xfrm>
            <a:off x="831850" y="4589463"/>
            <a:ext cx="10515600" cy="1500187"/>
          </a:xfrm>
        </p:spPr>
        <p:txBody>
          <a:bodyPr>
            <a:normAutofit/>
          </a:bodyPr>
          <a:lstStyle>
            <a:lvl1pPr marL="0" indent="0">
              <a:buNone/>
              <a:defRPr sz="3600">
                <a:solidFill>
                  <a:srgbClr val="004D78"/>
                </a:solidFill>
                <a:latin typeface="Sitka Heading" panose="02000505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Tree>
    <p:extLst>
      <p:ext uri="{BB962C8B-B14F-4D97-AF65-F5344CB8AC3E}">
        <p14:creationId xmlns:p14="http://schemas.microsoft.com/office/powerpoint/2010/main" val="3237453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67943-AC0F-4224-850B-5A0DEA880B84}"/>
              </a:ext>
            </a:extLst>
          </p:cNvPr>
          <p:cNvSpPr>
            <a:spLocks noGrp="1"/>
          </p:cNvSpPr>
          <p:nvPr>
            <p:ph idx="1" hasCustomPrompt="1"/>
          </p:nvPr>
        </p:nvSpPr>
        <p:spPr>
          <a:xfrm>
            <a:off x="838200" y="1524000"/>
            <a:ext cx="10515600" cy="4876800"/>
          </a:xfrm>
          <a:noFill/>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0F61FD31-AE6B-425D-B15B-9A6682431ED5}"/>
              </a:ext>
            </a:extLst>
          </p:cNvPr>
          <p:cNvSpPr>
            <a:spLocks noGrp="1"/>
          </p:cNvSpPr>
          <p:nvPr>
            <p:ph type="sldNum" sz="quarter" idx="12"/>
          </p:nvPr>
        </p:nvSpPr>
        <p:spPr>
          <a:xfrm>
            <a:off x="8610600" y="6474620"/>
            <a:ext cx="2743200" cy="365125"/>
          </a:xfrm>
          <a:noFill/>
        </p:spPr>
        <p:txBody>
          <a:bodyPr/>
          <a:lstStyle>
            <a:lvl1pPr>
              <a:defRPr>
                <a:solidFill>
                  <a:srgbClr val="000000"/>
                </a:solidFill>
              </a:defRPr>
            </a:lvl1pPr>
          </a:lstStyle>
          <a:p>
            <a:fld id="{976DDD58-D8DD-4246-BF3E-601380F8B977}" type="slidenum">
              <a:rPr lang="en-US" smtClean="0"/>
              <a:pPr/>
              <a:t>‹#›</a:t>
            </a:fld>
            <a:endParaRPr lang="en-US" dirty="0"/>
          </a:p>
        </p:txBody>
      </p:sp>
      <p:sp>
        <p:nvSpPr>
          <p:cNvPr id="10" name="Title 9">
            <a:extLst>
              <a:ext uri="{FF2B5EF4-FFF2-40B4-BE49-F238E27FC236}">
                <a16:creationId xmlns:a16="http://schemas.microsoft.com/office/drawing/2014/main" id="{C78C1790-1543-45A4-B5B7-FA7575442D6A}"/>
              </a:ext>
            </a:extLst>
          </p:cNvPr>
          <p:cNvSpPr>
            <a:spLocks noGrp="1"/>
          </p:cNvSpPr>
          <p:nvPr>
            <p:ph type="title" hasCustomPrompt="1"/>
          </p:nvPr>
        </p:nvSpPr>
        <p:spPr>
          <a:xfrm>
            <a:off x="838200" y="-8379"/>
            <a:ext cx="10515600" cy="1325563"/>
          </a:xfrm>
          <a:noFill/>
        </p:spPr>
        <p:txBody>
          <a:bodyPr/>
          <a:lstStyle>
            <a:lvl1pPr>
              <a:defRPr>
                <a:solidFill>
                  <a:srgbClr val="004D78"/>
                </a:solidFill>
              </a:defRPr>
            </a:lvl1pPr>
          </a:lstStyle>
          <a:p>
            <a:r>
              <a:rPr lang="en-US" dirty="0"/>
              <a:t>Click to edit content title</a:t>
            </a:r>
          </a:p>
        </p:txBody>
      </p:sp>
      <p:sp>
        <p:nvSpPr>
          <p:cNvPr id="6" name="Date Placeholder 3">
            <a:extLst>
              <a:ext uri="{FF2B5EF4-FFF2-40B4-BE49-F238E27FC236}">
                <a16:creationId xmlns:a16="http://schemas.microsoft.com/office/drawing/2014/main" id="{81AABF2D-1447-461D-A363-3E16315A17AD}"/>
              </a:ext>
            </a:extLst>
          </p:cNvPr>
          <p:cNvSpPr>
            <a:spLocks noGrp="1"/>
          </p:cNvSpPr>
          <p:nvPr>
            <p:ph type="dt" sz="half" idx="2"/>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7" name="Footer Placeholder 4">
            <a:extLst>
              <a:ext uri="{FF2B5EF4-FFF2-40B4-BE49-F238E27FC236}">
                <a16:creationId xmlns:a16="http://schemas.microsoft.com/office/drawing/2014/main" id="{160B846B-C8F1-46D9-9A34-9BA6ACE78A28}"/>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3211857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Header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C006D8-7A14-4C72-9A68-FB8F5692EF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4940"/>
          </a:xfrm>
          <a:prstGeom prst="rect">
            <a:avLst/>
          </a:prstGeom>
          <a:solidFill>
            <a:schemeClr val="accent2"/>
          </a:solidFill>
          <a:ln>
            <a:noFill/>
          </a:ln>
        </p:spPr>
      </p:pic>
      <p:sp>
        <p:nvSpPr>
          <p:cNvPr id="3" name="Content Placeholder 2">
            <a:extLst>
              <a:ext uri="{FF2B5EF4-FFF2-40B4-BE49-F238E27FC236}">
                <a16:creationId xmlns:a16="http://schemas.microsoft.com/office/drawing/2014/main" id="{D0E67943-AC0F-4224-850B-5A0DEA880B84}"/>
              </a:ext>
            </a:extLst>
          </p:cNvPr>
          <p:cNvSpPr>
            <a:spLocks noGrp="1"/>
          </p:cNvSpPr>
          <p:nvPr>
            <p:ph idx="1" hasCustomPrompt="1"/>
          </p:nvPr>
        </p:nvSpPr>
        <p:spPr>
          <a:xfrm>
            <a:off x="838200" y="1495425"/>
            <a:ext cx="10515600" cy="4888709"/>
          </a:xfrm>
          <a:noFill/>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0F61FD31-AE6B-425D-B15B-9A6682431ED5}"/>
              </a:ext>
            </a:extLst>
          </p:cNvPr>
          <p:cNvSpPr>
            <a:spLocks noGrp="1"/>
          </p:cNvSpPr>
          <p:nvPr>
            <p:ph type="sldNum" sz="quarter" idx="12"/>
          </p:nvPr>
        </p:nvSpPr>
        <p:spPr>
          <a:xfrm>
            <a:off x="8610600" y="6483498"/>
            <a:ext cx="2743200" cy="365125"/>
          </a:xfrm>
          <a:noFill/>
        </p:spPr>
        <p:txBody>
          <a:bodyPr/>
          <a:lstStyle>
            <a:lvl1pPr>
              <a:defRPr>
                <a:solidFill>
                  <a:srgbClr val="000000"/>
                </a:solidFill>
              </a:defRPr>
            </a:lvl1pPr>
          </a:lstStyle>
          <a:p>
            <a:fld id="{976DDD58-D8DD-4246-BF3E-601380F8B977}" type="slidenum">
              <a:rPr lang="en-US" smtClean="0"/>
              <a:pPr/>
              <a:t>‹#›</a:t>
            </a:fld>
            <a:endParaRPr lang="en-US" dirty="0"/>
          </a:p>
        </p:txBody>
      </p:sp>
      <p:sp>
        <p:nvSpPr>
          <p:cNvPr id="10" name="Title 9">
            <a:extLst>
              <a:ext uri="{FF2B5EF4-FFF2-40B4-BE49-F238E27FC236}">
                <a16:creationId xmlns:a16="http://schemas.microsoft.com/office/drawing/2014/main" id="{C78C1790-1543-45A4-B5B7-FA7575442D6A}"/>
              </a:ext>
            </a:extLst>
          </p:cNvPr>
          <p:cNvSpPr>
            <a:spLocks noGrp="1"/>
          </p:cNvSpPr>
          <p:nvPr>
            <p:ph type="title" hasCustomPrompt="1"/>
          </p:nvPr>
        </p:nvSpPr>
        <p:spPr>
          <a:xfrm>
            <a:off x="838200" y="-8378"/>
            <a:ext cx="10515600" cy="1325563"/>
          </a:xfrm>
          <a:noFill/>
        </p:spPr>
        <p:txBody>
          <a:bodyPr/>
          <a:lstStyle>
            <a:lvl1pPr>
              <a:defRPr>
                <a:solidFill>
                  <a:schemeClr val="bg1"/>
                </a:solidFill>
              </a:defRPr>
            </a:lvl1pPr>
          </a:lstStyle>
          <a:p>
            <a:r>
              <a:rPr lang="en-US" dirty="0"/>
              <a:t>Click to edit content</a:t>
            </a:r>
          </a:p>
        </p:txBody>
      </p:sp>
      <p:sp>
        <p:nvSpPr>
          <p:cNvPr id="7" name="Date Placeholder 3">
            <a:extLst>
              <a:ext uri="{FF2B5EF4-FFF2-40B4-BE49-F238E27FC236}">
                <a16:creationId xmlns:a16="http://schemas.microsoft.com/office/drawing/2014/main" id="{BCAE646E-E2E1-4EC5-90F7-62B949371111}"/>
              </a:ext>
            </a:extLst>
          </p:cNvPr>
          <p:cNvSpPr>
            <a:spLocks noGrp="1"/>
          </p:cNvSpPr>
          <p:nvPr>
            <p:ph type="dt" sz="half" idx="2"/>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8" name="Footer Placeholder 4">
            <a:extLst>
              <a:ext uri="{FF2B5EF4-FFF2-40B4-BE49-F238E27FC236}">
                <a16:creationId xmlns:a16="http://schemas.microsoft.com/office/drawing/2014/main" id="{B72060D7-CED4-4192-9642-B061CBC6FACC}"/>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717501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Header with Seal and a red lin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C006D8-7A14-4C72-9A68-FB8F5692EF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4940"/>
          </a:xfrm>
          <a:prstGeom prst="rect">
            <a:avLst/>
          </a:prstGeom>
          <a:solidFill>
            <a:schemeClr val="accent2"/>
          </a:solidFill>
          <a:ln>
            <a:noFill/>
          </a:ln>
        </p:spPr>
      </p:pic>
      <p:sp>
        <p:nvSpPr>
          <p:cNvPr id="3" name="Content Placeholder 2">
            <a:extLst>
              <a:ext uri="{FF2B5EF4-FFF2-40B4-BE49-F238E27FC236}">
                <a16:creationId xmlns:a16="http://schemas.microsoft.com/office/drawing/2014/main" id="{D0E67943-AC0F-4224-850B-5A0DEA880B84}"/>
              </a:ext>
            </a:extLst>
          </p:cNvPr>
          <p:cNvSpPr>
            <a:spLocks noGrp="1"/>
          </p:cNvSpPr>
          <p:nvPr>
            <p:ph idx="1" hasCustomPrompt="1"/>
          </p:nvPr>
        </p:nvSpPr>
        <p:spPr>
          <a:xfrm>
            <a:off x="838200" y="1495425"/>
            <a:ext cx="10515600" cy="4888709"/>
          </a:xfrm>
          <a:noFill/>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0F61FD31-AE6B-425D-B15B-9A6682431ED5}"/>
              </a:ext>
            </a:extLst>
          </p:cNvPr>
          <p:cNvSpPr>
            <a:spLocks noGrp="1"/>
          </p:cNvSpPr>
          <p:nvPr>
            <p:ph type="sldNum" sz="quarter" idx="12"/>
          </p:nvPr>
        </p:nvSpPr>
        <p:spPr>
          <a:xfrm>
            <a:off x="8610600" y="6483498"/>
            <a:ext cx="2743200" cy="365125"/>
          </a:xfrm>
          <a:noFill/>
        </p:spPr>
        <p:txBody>
          <a:bodyPr/>
          <a:lstStyle>
            <a:lvl1pPr>
              <a:defRPr>
                <a:solidFill>
                  <a:srgbClr val="000000"/>
                </a:solidFill>
              </a:defRPr>
            </a:lvl1pPr>
          </a:lstStyle>
          <a:p>
            <a:fld id="{976DDD58-D8DD-4246-BF3E-601380F8B977}" type="slidenum">
              <a:rPr lang="en-US" smtClean="0"/>
              <a:pPr/>
              <a:t>‹#›</a:t>
            </a:fld>
            <a:endParaRPr lang="en-US" dirty="0"/>
          </a:p>
        </p:txBody>
      </p:sp>
      <p:sp>
        <p:nvSpPr>
          <p:cNvPr id="10" name="Title 9">
            <a:extLst>
              <a:ext uri="{FF2B5EF4-FFF2-40B4-BE49-F238E27FC236}">
                <a16:creationId xmlns:a16="http://schemas.microsoft.com/office/drawing/2014/main" id="{C78C1790-1543-45A4-B5B7-FA7575442D6A}"/>
              </a:ext>
            </a:extLst>
          </p:cNvPr>
          <p:cNvSpPr>
            <a:spLocks noGrp="1"/>
          </p:cNvSpPr>
          <p:nvPr>
            <p:ph type="title" hasCustomPrompt="1"/>
          </p:nvPr>
        </p:nvSpPr>
        <p:spPr>
          <a:xfrm>
            <a:off x="1676400" y="-8378"/>
            <a:ext cx="9677400" cy="1325563"/>
          </a:xfrm>
          <a:noFill/>
        </p:spPr>
        <p:txBody>
          <a:bodyPr/>
          <a:lstStyle>
            <a:lvl1pPr>
              <a:defRPr>
                <a:solidFill>
                  <a:schemeClr val="bg1"/>
                </a:solidFill>
              </a:defRPr>
            </a:lvl1pPr>
          </a:lstStyle>
          <a:p>
            <a:r>
              <a:rPr lang="en-US" dirty="0"/>
              <a:t>Click to edit content</a:t>
            </a:r>
          </a:p>
        </p:txBody>
      </p:sp>
      <p:sp>
        <p:nvSpPr>
          <p:cNvPr id="7" name="Date Placeholder 3">
            <a:extLst>
              <a:ext uri="{FF2B5EF4-FFF2-40B4-BE49-F238E27FC236}">
                <a16:creationId xmlns:a16="http://schemas.microsoft.com/office/drawing/2014/main" id="{BCAE646E-E2E1-4EC5-90F7-62B949371111}"/>
              </a:ext>
            </a:extLst>
          </p:cNvPr>
          <p:cNvSpPr>
            <a:spLocks noGrp="1"/>
          </p:cNvSpPr>
          <p:nvPr>
            <p:ph type="dt" sz="half" idx="2"/>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8" name="Footer Placeholder 4">
            <a:extLst>
              <a:ext uri="{FF2B5EF4-FFF2-40B4-BE49-F238E27FC236}">
                <a16:creationId xmlns:a16="http://schemas.microsoft.com/office/drawing/2014/main" id="{B72060D7-CED4-4192-9642-B061CBC6FACC}"/>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pic>
        <p:nvPicPr>
          <p:cNvPr id="6" name="Picture 5" descr="Seal of the OAG">
            <a:extLst>
              <a:ext uri="{FF2B5EF4-FFF2-40B4-BE49-F238E27FC236}">
                <a16:creationId xmlns:a16="http://schemas.microsoft.com/office/drawing/2014/main" id="{9A0EF763-35C4-432E-91F9-4C0E0E21F2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225" y="105495"/>
            <a:ext cx="1123950" cy="1123950"/>
          </a:xfrm>
          <a:prstGeom prst="rect">
            <a:avLst/>
          </a:prstGeom>
        </p:spPr>
      </p:pic>
      <p:sp>
        <p:nvSpPr>
          <p:cNvPr id="14" name="Rectangle 13">
            <a:extLst>
              <a:ext uri="{FF2B5EF4-FFF2-40B4-BE49-F238E27FC236}">
                <a16:creationId xmlns:a16="http://schemas.microsoft.com/office/drawing/2014/main" id="{AACCBBB6-18C5-4F21-8404-8BB7BC41D52D}"/>
              </a:ext>
            </a:extLst>
          </p:cNvPr>
          <p:cNvSpPr/>
          <p:nvPr userDrawn="1"/>
        </p:nvSpPr>
        <p:spPr>
          <a:xfrm>
            <a:off x="0" y="1334940"/>
            <a:ext cx="12192000" cy="57149"/>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80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Header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7B0C89-3C1B-40E7-9263-BFFB3841347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556"/>
          <a:stretch/>
        </p:blipFill>
        <p:spPr>
          <a:xfrm>
            <a:off x="0" y="5867400"/>
            <a:ext cx="12192000" cy="990600"/>
          </a:xfrm>
          <a:prstGeom prst="rect">
            <a:avLst/>
          </a:prstGeom>
        </p:spPr>
      </p:pic>
      <p:sp>
        <p:nvSpPr>
          <p:cNvPr id="3" name="Content Placeholder 2">
            <a:extLst>
              <a:ext uri="{FF2B5EF4-FFF2-40B4-BE49-F238E27FC236}">
                <a16:creationId xmlns:a16="http://schemas.microsoft.com/office/drawing/2014/main" id="{D0E67943-AC0F-4224-850B-5A0DEA880B84}"/>
              </a:ext>
            </a:extLst>
          </p:cNvPr>
          <p:cNvSpPr>
            <a:spLocks noGrp="1"/>
          </p:cNvSpPr>
          <p:nvPr>
            <p:ph idx="1" hasCustomPrompt="1"/>
          </p:nvPr>
        </p:nvSpPr>
        <p:spPr>
          <a:xfrm>
            <a:off x="838200" y="228602"/>
            <a:ext cx="10515600" cy="5638798"/>
          </a:xfrm>
          <a:noFill/>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0F61FD31-AE6B-425D-B15B-9A6682431ED5}"/>
              </a:ext>
            </a:extLst>
          </p:cNvPr>
          <p:cNvSpPr>
            <a:spLocks noGrp="1"/>
          </p:cNvSpPr>
          <p:nvPr>
            <p:ph type="sldNum" sz="quarter" idx="12"/>
          </p:nvPr>
        </p:nvSpPr>
        <p:spPr>
          <a:xfrm>
            <a:off x="8610600" y="6180137"/>
            <a:ext cx="2743200" cy="365125"/>
          </a:xfrm>
          <a:noFill/>
        </p:spPr>
        <p:txBody>
          <a:bodyPr/>
          <a:lstStyle>
            <a:lvl1pPr>
              <a:defRPr>
                <a:solidFill>
                  <a:schemeClr val="bg1"/>
                </a:solidFill>
              </a:defRPr>
            </a:lvl1pPr>
          </a:lstStyle>
          <a:p>
            <a:fld id="{976DDD58-D8DD-4246-BF3E-601380F8B977}" type="slidenum">
              <a:rPr lang="en-US" smtClean="0"/>
              <a:pPr/>
              <a:t>‹#›</a:t>
            </a:fld>
            <a:endParaRPr lang="en-US" dirty="0"/>
          </a:p>
        </p:txBody>
      </p:sp>
      <p:sp>
        <p:nvSpPr>
          <p:cNvPr id="6" name="Date Placeholder 3">
            <a:extLst>
              <a:ext uri="{FF2B5EF4-FFF2-40B4-BE49-F238E27FC236}">
                <a16:creationId xmlns:a16="http://schemas.microsoft.com/office/drawing/2014/main" id="{F80A39C8-8F6D-4001-8829-F63A5340239F}"/>
              </a:ext>
            </a:extLst>
          </p:cNvPr>
          <p:cNvSpPr>
            <a:spLocks noGrp="1"/>
          </p:cNvSpPr>
          <p:nvPr>
            <p:ph type="dt" sz="half" idx="2"/>
          </p:nvPr>
        </p:nvSpPr>
        <p:spPr>
          <a:xfrm>
            <a:off x="838200" y="6180726"/>
            <a:ext cx="2743200" cy="365125"/>
          </a:xfrm>
          <a:prstGeom prst="rect">
            <a:avLst/>
          </a:prstGeom>
        </p:spPr>
        <p:txBody>
          <a:bodyPr vert="horz" lIns="91440" tIns="45720" rIns="91440" bIns="45720" rtlCol="0" anchor="ctr"/>
          <a:lstStyle>
            <a:lvl1pPr algn="l">
              <a:defRPr sz="1200">
                <a:solidFill>
                  <a:schemeClr val="bg1"/>
                </a:solidFill>
                <a:latin typeface="+mj-lt"/>
              </a:defRPr>
            </a:lvl1pPr>
          </a:lstStyle>
          <a:p>
            <a:endParaRPr lang="en-US" dirty="0"/>
          </a:p>
        </p:txBody>
      </p:sp>
      <p:sp>
        <p:nvSpPr>
          <p:cNvPr id="7" name="Footer Placeholder 4">
            <a:extLst>
              <a:ext uri="{FF2B5EF4-FFF2-40B4-BE49-F238E27FC236}">
                <a16:creationId xmlns:a16="http://schemas.microsoft.com/office/drawing/2014/main" id="{560F5617-3C8D-459D-9D03-E8157D0DF983}"/>
              </a:ext>
            </a:extLst>
          </p:cNvPr>
          <p:cNvSpPr>
            <a:spLocks noGrp="1"/>
          </p:cNvSpPr>
          <p:nvPr>
            <p:ph type="ftr" sz="quarter" idx="3"/>
          </p:nvPr>
        </p:nvSpPr>
        <p:spPr>
          <a:xfrm>
            <a:off x="4038600" y="6180726"/>
            <a:ext cx="4114800" cy="365125"/>
          </a:xfrm>
          <a:prstGeom prst="rect">
            <a:avLst/>
          </a:prstGeom>
        </p:spPr>
        <p:txBody>
          <a:bodyPr vert="horz" lIns="91440" tIns="45720" rIns="91440" bIns="45720" rtlCol="0" anchor="ctr"/>
          <a:lstStyle>
            <a:lvl1pPr algn="ctr">
              <a:defRPr sz="1200">
                <a:solidFill>
                  <a:schemeClr val="bg1"/>
                </a:solidFill>
                <a:latin typeface="+mj-lt"/>
              </a:defRPr>
            </a:lvl1pPr>
          </a:lstStyle>
          <a:p>
            <a:endParaRPr lang="en-US" dirty="0"/>
          </a:p>
        </p:txBody>
      </p:sp>
    </p:spTree>
    <p:extLst>
      <p:ext uri="{BB962C8B-B14F-4D97-AF65-F5344CB8AC3E}">
        <p14:creationId xmlns:p14="http://schemas.microsoft.com/office/powerpoint/2010/main" val="3950048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C02A-ECD3-46E3-AAA9-70D2A71A4DD8}"/>
              </a:ext>
            </a:extLst>
          </p:cNvPr>
          <p:cNvSpPr>
            <a:spLocks noGrp="1"/>
          </p:cNvSpPr>
          <p:nvPr>
            <p:ph type="title"/>
          </p:nvPr>
        </p:nvSpPr>
        <p:spPr>
          <a:xfrm>
            <a:off x="838200" y="499"/>
            <a:ext cx="10515600" cy="1325563"/>
          </a:xfrm>
        </p:spPr>
        <p:txBody>
          <a:bodyPr/>
          <a:lstStyle>
            <a:lvl1pPr>
              <a:defRPr>
                <a:solidFill>
                  <a:srgbClr val="004D7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D59098-82AC-47D0-9970-F18FA3F8A16C}"/>
              </a:ext>
            </a:extLst>
          </p:cNvPr>
          <p:cNvSpPr>
            <a:spLocks noGrp="1"/>
          </p:cNvSpPr>
          <p:nvPr>
            <p:ph sz="half" idx="1" hasCustomPrompt="1"/>
          </p:nvPr>
        </p:nvSpPr>
        <p:spPr>
          <a:xfrm>
            <a:off x="838200" y="1524001"/>
            <a:ext cx="5181600" cy="481965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63EB03-979D-4404-B7DF-A832F4374B6C}"/>
              </a:ext>
            </a:extLst>
          </p:cNvPr>
          <p:cNvSpPr>
            <a:spLocks noGrp="1"/>
          </p:cNvSpPr>
          <p:nvPr>
            <p:ph sz="half" idx="2" hasCustomPrompt="1"/>
          </p:nvPr>
        </p:nvSpPr>
        <p:spPr>
          <a:xfrm>
            <a:off x="6172200" y="1524001"/>
            <a:ext cx="5181600" cy="4819650"/>
          </a:xfrm>
        </p:spPr>
        <p:txBody>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1241CAC-7856-4632-B0FB-5C3431422B7E}"/>
              </a:ext>
            </a:extLst>
          </p:cNvPr>
          <p:cNvSpPr>
            <a:spLocks noGrp="1"/>
          </p:cNvSpPr>
          <p:nvPr>
            <p:ph type="sldNum" sz="quarter" idx="12"/>
          </p:nvPr>
        </p:nvSpPr>
        <p:spPr>
          <a:xfrm>
            <a:off x="8610600" y="6492875"/>
            <a:ext cx="2743200" cy="365125"/>
          </a:xfrm>
        </p:spPr>
        <p:txBody>
          <a:bodyPr/>
          <a:lstStyle>
            <a:lvl1pPr>
              <a:defRPr>
                <a:solidFill>
                  <a:srgbClr val="000000"/>
                </a:solidFill>
              </a:defRPr>
            </a:lvl1pPr>
          </a:lstStyle>
          <a:p>
            <a:fld id="{976DDD58-D8DD-4246-BF3E-601380F8B977}" type="slidenum">
              <a:rPr lang="en-US" smtClean="0"/>
              <a:pPr/>
              <a:t>‹#›</a:t>
            </a:fld>
            <a:endParaRPr lang="en-US" dirty="0"/>
          </a:p>
        </p:txBody>
      </p:sp>
      <p:sp>
        <p:nvSpPr>
          <p:cNvPr id="6" name="Date Placeholder 3">
            <a:extLst>
              <a:ext uri="{FF2B5EF4-FFF2-40B4-BE49-F238E27FC236}">
                <a16:creationId xmlns:a16="http://schemas.microsoft.com/office/drawing/2014/main" id="{E6E933EF-3C36-4D63-95D9-6ADAE7CEB4B9}"/>
              </a:ext>
            </a:extLst>
          </p:cNvPr>
          <p:cNvSpPr>
            <a:spLocks noGrp="1"/>
          </p:cNvSpPr>
          <p:nvPr>
            <p:ph type="dt" sz="half" idx="13"/>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8" name="Footer Placeholder 4">
            <a:extLst>
              <a:ext uri="{FF2B5EF4-FFF2-40B4-BE49-F238E27FC236}">
                <a16:creationId xmlns:a16="http://schemas.microsoft.com/office/drawing/2014/main" id="{56287230-6AC7-48ED-8C72-54B9656FF8EF}"/>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1624483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w/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52E45B-58C7-41B2-9DC2-939B8E1D69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325328"/>
          </a:xfrm>
          <a:prstGeom prst="rect">
            <a:avLst/>
          </a:prstGeom>
          <a:solidFill>
            <a:schemeClr val="accent2"/>
          </a:solidFill>
          <a:ln>
            <a:noFill/>
          </a:ln>
        </p:spPr>
      </p:pic>
      <p:sp>
        <p:nvSpPr>
          <p:cNvPr id="2" name="Title 1">
            <a:extLst>
              <a:ext uri="{FF2B5EF4-FFF2-40B4-BE49-F238E27FC236}">
                <a16:creationId xmlns:a16="http://schemas.microsoft.com/office/drawing/2014/main" id="{0A1EC02A-ECD3-46E3-AAA9-70D2A71A4DD8}"/>
              </a:ext>
            </a:extLst>
          </p:cNvPr>
          <p:cNvSpPr>
            <a:spLocks noGrp="1"/>
          </p:cNvSpPr>
          <p:nvPr>
            <p:ph type="title"/>
          </p:nvPr>
        </p:nvSpPr>
        <p:spPr>
          <a:xfrm>
            <a:off x="838200" y="-28575"/>
            <a:ext cx="10515600" cy="1362782"/>
          </a:xfrm>
        </p:spPr>
        <p:txBody>
          <a:bodyPr/>
          <a:lstStyle>
            <a:lvl1pPr>
              <a:defRPr>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41241CAC-7856-4632-B0FB-5C3431422B7E}"/>
              </a:ext>
            </a:extLst>
          </p:cNvPr>
          <p:cNvSpPr>
            <a:spLocks noGrp="1"/>
          </p:cNvSpPr>
          <p:nvPr>
            <p:ph type="sldNum" sz="quarter" idx="12"/>
          </p:nvPr>
        </p:nvSpPr>
        <p:spPr>
          <a:xfrm>
            <a:off x="8610600" y="6492875"/>
            <a:ext cx="2743200" cy="365125"/>
          </a:xfrm>
        </p:spPr>
        <p:txBody>
          <a:bodyPr/>
          <a:lstStyle>
            <a:lvl1pPr>
              <a:defRPr>
                <a:solidFill>
                  <a:srgbClr val="000000"/>
                </a:solidFill>
              </a:defRPr>
            </a:lvl1pPr>
          </a:lstStyle>
          <a:p>
            <a:fld id="{976DDD58-D8DD-4246-BF3E-601380F8B977}" type="slidenum">
              <a:rPr lang="en-US" smtClean="0"/>
              <a:pPr/>
              <a:t>‹#›</a:t>
            </a:fld>
            <a:endParaRPr lang="en-US" dirty="0"/>
          </a:p>
        </p:txBody>
      </p:sp>
      <p:sp>
        <p:nvSpPr>
          <p:cNvPr id="9" name="Content Placeholder 2">
            <a:extLst>
              <a:ext uri="{FF2B5EF4-FFF2-40B4-BE49-F238E27FC236}">
                <a16:creationId xmlns:a16="http://schemas.microsoft.com/office/drawing/2014/main" id="{42BA0DA2-1F35-475D-ABF9-E44AFFC28C9F}"/>
              </a:ext>
            </a:extLst>
          </p:cNvPr>
          <p:cNvSpPr>
            <a:spLocks noGrp="1"/>
          </p:cNvSpPr>
          <p:nvPr>
            <p:ph sz="half" idx="1" hasCustomPrompt="1"/>
          </p:nvPr>
        </p:nvSpPr>
        <p:spPr>
          <a:xfrm>
            <a:off x="825631" y="1429103"/>
            <a:ext cx="5181600" cy="4968875"/>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59F3274E-8A4F-449D-96C0-67E97463AEC5}"/>
              </a:ext>
            </a:extLst>
          </p:cNvPr>
          <p:cNvSpPr>
            <a:spLocks noGrp="1"/>
          </p:cNvSpPr>
          <p:nvPr>
            <p:ph sz="half" idx="2" hasCustomPrompt="1"/>
          </p:nvPr>
        </p:nvSpPr>
        <p:spPr>
          <a:xfrm>
            <a:off x="6159631" y="1429103"/>
            <a:ext cx="5181600" cy="4968875"/>
          </a:xfrm>
        </p:spPr>
        <p:txBody>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C9F15EE-E0CF-4866-A99A-FC91DCDBFC5F}"/>
              </a:ext>
            </a:extLst>
          </p:cNvPr>
          <p:cNvSpPr>
            <a:spLocks noGrp="1"/>
          </p:cNvSpPr>
          <p:nvPr>
            <p:ph type="dt" sz="half" idx="13"/>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12" name="Footer Placeholder 4">
            <a:extLst>
              <a:ext uri="{FF2B5EF4-FFF2-40B4-BE49-F238E27FC236}">
                <a16:creationId xmlns:a16="http://schemas.microsoft.com/office/drawing/2014/main" id="{A95A3954-2FA1-4315-B688-427668FE9E54}"/>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425311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3AED-7A91-4BC1-A193-5D2380C2D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47B341-899C-4A30-8D3D-56A24CE822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825BA3-3C96-47F4-B8CA-1D2E24569C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A785AD-11EE-42BB-BD1A-55BEA7B66558}"/>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6" name="Footer Placeholder 5">
            <a:extLst>
              <a:ext uri="{FF2B5EF4-FFF2-40B4-BE49-F238E27FC236}">
                <a16:creationId xmlns:a16="http://schemas.microsoft.com/office/drawing/2014/main" id="{234CF882-BB6F-4E7C-A5B8-0ABFDAB73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52027-2CAB-44CF-9D33-6B68EDF347F4}"/>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1541648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7BA0-1335-4A11-AD6B-F8EE62B96214}"/>
              </a:ext>
            </a:extLst>
          </p:cNvPr>
          <p:cNvSpPr>
            <a:spLocks noGrp="1"/>
          </p:cNvSpPr>
          <p:nvPr>
            <p:ph type="title" hasCustomPrompt="1"/>
          </p:nvPr>
        </p:nvSpPr>
        <p:spPr>
          <a:xfrm>
            <a:off x="839788" y="-17755"/>
            <a:ext cx="10515600" cy="1325563"/>
          </a:xfrm>
        </p:spPr>
        <p:txBody>
          <a:bodyPr/>
          <a:lstStyle>
            <a:lvl1pPr>
              <a:defRPr>
                <a:solidFill>
                  <a:srgbClr val="004D78"/>
                </a:solidFill>
              </a:defRPr>
            </a:lvl1pPr>
          </a:lstStyle>
          <a:p>
            <a:r>
              <a:rPr lang="en-US" dirty="0"/>
              <a:t>Click to edit content title</a:t>
            </a:r>
          </a:p>
        </p:txBody>
      </p:sp>
      <p:sp>
        <p:nvSpPr>
          <p:cNvPr id="3" name="Text Placeholder 2">
            <a:extLst>
              <a:ext uri="{FF2B5EF4-FFF2-40B4-BE49-F238E27FC236}">
                <a16:creationId xmlns:a16="http://schemas.microsoft.com/office/drawing/2014/main" id="{29E24126-5615-4126-BA6B-C04704D7AAAD}"/>
              </a:ext>
            </a:extLst>
          </p:cNvPr>
          <p:cNvSpPr>
            <a:spLocks noGrp="1"/>
          </p:cNvSpPr>
          <p:nvPr>
            <p:ph type="body" idx="1" hasCustomPrompt="1"/>
          </p:nvPr>
        </p:nvSpPr>
        <p:spPr>
          <a:xfrm>
            <a:off x="839788" y="1325563"/>
            <a:ext cx="5157787" cy="823912"/>
          </a:xfrm>
        </p:spPr>
        <p:txBody>
          <a:bodyPr anchor="ctr"/>
          <a:lstStyle>
            <a:lvl1pPr marL="0" indent="0">
              <a:buNone/>
              <a:defRPr sz="2400" b="1">
                <a:solidFill>
                  <a:srgbClr val="004D78"/>
                </a:solidFill>
                <a:latin typeface="Sitka Heading"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Subheading</a:t>
            </a:r>
          </a:p>
        </p:txBody>
      </p:sp>
      <p:sp>
        <p:nvSpPr>
          <p:cNvPr id="4" name="Content Placeholder 3">
            <a:extLst>
              <a:ext uri="{FF2B5EF4-FFF2-40B4-BE49-F238E27FC236}">
                <a16:creationId xmlns:a16="http://schemas.microsoft.com/office/drawing/2014/main" id="{6BA4C455-027B-41BA-9C5F-208F03A92E9E}"/>
              </a:ext>
            </a:extLst>
          </p:cNvPr>
          <p:cNvSpPr>
            <a:spLocks noGrp="1"/>
          </p:cNvSpPr>
          <p:nvPr>
            <p:ph sz="half" idx="2" hasCustomPrompt="1"/>
          </p:nvPr>
        </p:nvSpPr>
        <p:spPr>
          <a:xfrm>
            <a:off x="839788" y="2149475"/>
            <a:ext cx="5157787" cy="432673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8917EE7-E772-478D-AE4B-6553CB66DEB4}"/>
              </a:ext>
            </a:extLst>
          </p:cNvPr>
          <p:cNvSpPr>
            <a:spLocks noGrp="1"/>
          </p:cNvSpPr>
          <p:nvPr>
            <p:ph type="body" sz="quarter" idx="3" hasCustomPrompt="1"/>
          </p:nvPr>
        </p:nvSpPr>
        <p:spPr>
          <a:xfrm>
            <a:off x="6172200" y="1325563"/>
            <a:ext cx="5183188" cy="823912"/>
          </a:xfrm>
        </p:spPr>
        <p:txBody>
          <a:bodyPr anchor="ctr"/>
          <a:lstStyle>
            <a:lvl1pPr marL="0" indent="0">
              <a:buNone/>
              <a:defRPr sz="2400" b="1">
                <a:solidFill>
                  <a:srgbClr val="004D78"/>
                </a:solidFill>
                <a:latin typeface="Sitka Heading"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Subheading</a:t>
            </a:r>
          </a:p>
        </p:txBody>
      </p:sp>
      <p:sp>
        <p:nvSpPr>
          <p:cNvPr id="6" name="Content Placeholder 5">
            <a:extLst>
              <a:ext uri="{FF2B5EF4-FFF2-40B4-BE49-F238E27FC236}">
                <a16:creationId xmlns:a16="http://schemas.microsoft.com/office/drawing/2014/main" id="{B63D79E2-6B64-4E6B-BCBB-658A8F79F175}"/>
              </a:ext>
            </a:extLst>
          </p:cNvPr>
          <p:cNvSpPr>
            <a:spLocks noGrp="1"/>
          </p:cNvSpPr>
          <p:nvPr>
            <p:ph sz="quarter" idx="4" hasCustomPrompt="1"/>
          </p:nvPr>
        </p:nvSpPr>
        <p:spPr>
          <a:xfrm>
            <a:off x="6172200" y="2149475"/>
            <a:ext cx="5183188" cy="432673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A54CF65D-7E71-4A3A-9B42-0D2BBF915313}"/>
              </a:ext>
            </a:extLst>
          </p:cNvPr>
          <p:cNvSpPr>
            <a:spLocks noGrp="1"/>
          </p:cNvSpPr>
          <p:nvPr>
            <p:ph type="sldNum" sz="quarter" idx="12"/>
          </p:nvPr>
        </p:nvSpPr>
        <p:spPr>
          <a:xfrm>
            <a:off x="8610600" y="6492875"/>
            <a:ext cx="2743200" cy="365125"/>
          </a:xfrm>
        </p:spPr>
        <p:txBody>
          <a:bodyPr/>
          <a:lstStyle>
            <a:lvl1pPr>
              <a:defRPr>
                <a:solidFill>
                  <a:srgbClr val="000000"/>
                </a:solidFill>
              </a:defRPr>
            </a:lvl1pPr>
          </a:lstStyle>
          <a:p>
            <a:fld id="{976DDD58-D8DD-4246-BF3E-601380F8B977}" type="slidenum">
              <a:rPr lang="en-US" smtClean="0"/>
              <a:pPr/>
              <a:t>‹#›</a:t>
            </a:fld>
            <a:endParaRPr lang="en-US" dirty="0"/>
          </a:p>
        </p:txBody>
      </p:sp>
      <p:sp>
        <p:nvSpPr>
          <p:cNvPr id="8" name="Date Placeholder 3">
            <a:extLst>
              <a:ext uri="{FF2B5EF4-FFF2-40B4-BE49-F238E27FC236}">
                <a16:creationId xmlns:a16="http://schemas.microsoft.com/office/drawing/2014/main" id="{E657C9B0-B667-42FE-B1F9-9970036A0EB2}"/>
              </a:ext>
            </a:extLst>
          </p:cNvPr>
          <p:cNvSpPr>
            <a:spLocks noGrp="1"/>
          </p:cNvSpPr>
          <p:nvPr>
            <p:ph type="dt" sz="half" idx="13"/>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10" name="Footer Placeholder 4">
            <a:extLst>
              <a:ext uri="{FF2B5EF4-FFF2-40B4-BE49-F238E27FC236}">
                <a16:creationId xmlns:a16="http://schemas.microsoft.com/office/drawing/2014/main" id="{8B9242C0-2BA5-41D8-871F-82AAAFA9AC2B}"/>
              </a:ext>
            </a:extLst>
          </p:cNvPr>
          <p:cNvSpPr>
            <a:spLocks noGrp="1"/>
          </p:cNvSpPr>
          <p:nvPr>
            <p:ph type="ftr" sz="quarter" idx="14"/>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4277403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BA3447-2964-40CC-8613-00CFC396C58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556"/>
          <a:stretch/>
        </p:blipFill>
        <p:spPr>
          <a:xfrm>
            <a:off x="0" y="5867400"/>
            <a:ext cx="12192000" cy="990600"/>
          </a:xfrm>
          <a:prstGeom prst="rect">
            <a:avLst/>
          </a:prstGeom>
        </p:spPr>
      </p:pic>
      <p:sp>
        <p:nvSpPr>
          <p:cNvPr id="3" name="Text Placeholder 2">
            <a:extLst>
              <a:ext uri="{FF2B5EF4-FFF2-40B4-BE49-F238E27FC236}">
                <a16:creationId xmlns:a16="http://schemas.microsoft.com/office/drawing/2014/main" id="{29E24126-5615-4126-BA6B-C04704D7AAAD}"/>
              </a:ext>
            </a:extLst>
          </p:cNvPr>
          <p:cNvSpPr>
            <a:spLocks noGrp="1"/>
          </p:cNvSpPr>
          <p:nvPr>
            <p:ph type="body" idx="1" hasCustomPrompt="1"/>
          </p:nvPr>
        </p:nvSpPr>
        <p:spPr>
          <a:xfrm>
            <a:off x="839788" y="30126"/>
            <a:ext cx="5157787" cy="823912"/>
          </a:xfrm>
        </p:spPr>
        <p:txBody>
          <a:bodyPr anchor="ctr"/>
          <a:lstStyle>
            <a:lvl1pPr marL="0" indent="0">
              <a:buNone/>
              <a:defRPr sz="2400" b="1">
                <a:solidFill>
                  <a:srgbClr val="004D78"/>
                </a:solidFill>
                <a:latin typeface="Sitka Heading"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Subheading</a:t>
            </a:r>
          </a:p>
        </p:txBody>
      </p:sp>
      <p:sp>
        <p:nvSpPr>
          <p:cNvPr id="4" name="Content Placeholder 3">
            <a:extLst>
              <a:ext uri="{FF2B5EF4-FFF2-40B4-BE49-F238E27FC236}">
                <a16:creationId xmlns:a16="http://schemas.microsoft.com/office/drawing/2014/main" id="{6BA4C455-027B-41BA-9C5F-208F03A92E9E}"/>
              </a:ext>
            </a:extLst>
          </p:cNvPr>
          <p:cNvSpPr>
            <a:spLocks noGrp="1"/>
          </p:cNvSpPr>
          <p:nvPr>
            <p:ph sz="half" idx="2" hasCustomPrompt="1"/>
          </p:nvPr>
        </p:nvSpPr>
        <p:spPr>
          <a:xfrm>
            <a:off x="839788" y="854037"/>
            <a:ext cx="5157787" cy="501336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8917EE7-E772-478D-AE4B-6553CB66DEB4}"/>
              </a:ext>
            </a:extLst>
          </p:cNvPr>
          <p:cNvSpPr>
            <a:spLocks noGrp="1"/>
          </p:cNvSpPr>
          <p:nvPr>
            <p:ph type="body" sz="quarter" idx="3" hasCustomPrompt="1"/>
          </p:nvPr>
        </p:nvSpPr>
        <p:spPr>
          <a:xfrm>
            <a:off x="6172200" y="30126"/>
            <a:ext cx="5183188" cy="823912"/>
          </a:xfrm>
        </p:spPr>
        <p:txBody>
          <a:bodyPr anchor="ctr"/>
          <a:lstStyle>
            <a:lvl1pPr marL="0" indent="0">
              <a:buNone/>
              <a:defRPr sz="2400" b="1">
                <a:solidFill>
                  <a:srgbClr val="004D78"/>
                </a:solidFill>
                <a:latin typeface="Sitka Heading"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Subheading</a:t>
            </a:r>
          </a:p>
        </p:txBody>
      </p:sp>
      <p:sp>
        <p:nvSpPr>
          <p:cNvPr id="6" name="Content Placeholder 5">
            <a:extLst>
              <a:ext uri="{FF2B5EF4-FFF2-40B4-BE49-F238E27FC236}">
                <a16:creationId xmlns:a16="http://schemas.microsoft.com/office/drawing/2014/main" id="{B63D79E2-6B64-4E6B-BCBB-658A8F79F175}"/>
              </a:ext>
            </a:extLst>
          </p:cNvPr>
          <p:cNvSpPr>
            <a:spLocks noGrp="1"/>
          </p:cNvSpPr>
          <p:nvPr>
            <p:ph sz="quarter" idx="4" hasCustomPrompt="1"/>
          </p:nvPr>
        </p:nvSpPr>
        <p:spPr>
          <a:xfrm>
            <a:off x="6172200" y="854037"/>
            <a:ext cx="5183188" cy="501336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A54CF65D-7E71-4A3A-9B42-0D2BBF915313}"/>
              </a:ext>
            </a:extLst>
          </p:cNvPr>
          <p:cNvSpPr>
            <a:spLocks noGrp="1"/>
          </p:cNvSpPr>
          <p:nvPr>
            <p:ph type="sldNum" sz="quarter" idx="12"/>
          </p:nvPr>
        </p:nvSpPr>
        <p:spPr>
          <a:xfrm>
            <a:off x="8610600" y="6180137"/>
            <a:ext cx="2743200" cy="365125"/>
          </a:xfrm>
        </p:spPr>
        <p:txBody>
          <a:bodyPr/>
          <a:lstStyle>
            <a:lvl1pPr>
              <a:defRPr>
                <a:solidFill>
                  <a:schemeClr val="bg1"/>
                </a:solidFill>
              </a:defRPr>
            </a:lvl1pPr>
          </a:lstStyle>
          <a:p>
            <a:fld id="{976DDD58-D8DD-4246-BF3E-601380F8B977}" type="slidenum">
              <a:rPr lang="en-US" smtClean="0"/>
              <a:pPr/>
              <a:t>‹#›</a:t>
            </a:fld>
            <a:endParaRPr lang="en-US" dirty="0"/>
          </a:p>
        </p:txBody>
      </p:sp>
      <p:sp>
        <p:nvSpPr>
          <p:cNvPr id="13" name="Date Placeholder 3">
            <a:extLst>
              <a:ext uri="{FF2B5EF4-FFF2-40B4-BE49-F238E27FC236}">
                <a16:creationId xmlns:a16="http://schemas.microsoft.com/office/drawing/2014/main" id="{97075D73-B143-4DF2-BC08-4D1B4D91A623}"/>
              </a:ext>
            </a:extLst>
          </p:cNvPr>
          <p:cNvSpPr>
            <a:spLocks noGrp="1"/>
          </p:cNvSpPr>
          <p:nvPr>
            <p:ph type="dt" sz="half" idx="13"/>
          </p:nvPr>
        </p:nvSpPr>
        <p:spPr>
          <a:xfrm>
            <a:off x="838200" y="6180726"/>
            <a:ext cx="2743200" cy="365125"/>
          </a:xfrm>
          <a:prstGeom prst="rect">
            <a:avLst/>
          </a:prstGeom>
        </p:spPr>
        <p:txBody>
          <a:bodyPr vert="horz" lIns="91440" tIns="45720" rIns="91440" bIns="45720" rtlCol="0" anchor="ctr"/>
          <a:lstStyle>
            <a:lvl1pPr algn="l">
              <a:defRPr sz="1200">
                <a:solidFill>
                  <a:schemeClr val="bg1"/>
                </a:solidFill>
                <a:latin typeface="+mj-lt"/>
              </a:defRPr>
            </a:lvl1pPr>
          </a:lstStyle>
          <a:p>
            <a:endParaRPr lang="en-US" dirty="0"/>
          </a:p>
        </p:txBody>
      </p:sp>
      <p:sp>
        <p:nvSpPr>
          <p:cNvPr id="14" name="Footer Placeholder 4">
            <a:extLst>
              <a:ext uri="{FF2B5EF4-FFF2-40B4-BE49-F238E27FC236}">
                <a16:creationId xmlns:a16="http://schemas.microsoft.com/office/drawing/2014/main" id="{389B2548-CF66-449D-B3F9-C1DB2353BD0A}"/>
              </a:ext>
            </a:extLst>
          </p:cNvPr>
          <p:cNvSpPr>
            <a:spLocks noGrp="1"/>
          </p:cNvSpPr>
          <p:nvPr>
            <p:ph type="ftr" sz="quarter" idx="14"/>
          </p:nvPr>
        </p:nvSpPr>
        <p:spPr>
          <a:xfrm>
            <a:off x="4038600" y="6180726"/>
            <a:ext cx="4114800" cy="365125"/>
          </a:xfrm>
          <a:prstGeom prst="rect">
            <a:avLst/>
          </a:prstGeom>
        </p:spPr>
        <p:txBody>
          <a:bodyPr vert="horz" lIns="91440" tIns="45720" rIns="91440" bIns="45720" rtlCol="0" anchor="ctr"/>
          <a:lstStyle>
            <a:lvl1pPr algn="ctr">
              <a:defRPr sz="1200">
                <a:solidFill>
                  <a:schemeClr val="bg1"/>
                </a:solidFill>
                <a:latin typeface="+mj-lt"/>
              </a:defRPr>
            </a:lvl1pPr>
          </a:lstStyle>
          <a:p>
            <a:endParaRPr lang="en-US" dirty="0"/>
          </a:p>
        </p:txBody>
      </p:sp>
    </p:spTree>
    <p:extLst>
      <p:ext uri="{BB962C8B-B14F-4D97-AF65-F5344CB8AC3E}">
        <p14:creationId xmlns:p14="http://schemas.microsoft.com/office/powerpoint/2010/main" val="474560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 with Foot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BA3447-2964-40CC-8613-00CFC396C58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556"/>
          <a:stretch/>
        </p:blipFill>
        <p:spPr>
          <a:xfrm>
            <a:off x="0" y="5867400"/>
            <a:ext cx="12192000" cy="990600"/>
          </a:xfrm>
          <a:prstGeom prst="rect">
            <a:avLst/>
          </a:prstGeom>
        </p:spPr>
      </p:pic>
      <p:sp>
        <p:nvSpPr>
          <p:cNvPr id="4" name="Content Placeholder 3">
            <a:extLst>
              <a:ext uri="{FF2B5EF4-FFF2-40B4-BE49-F238E27FC236}">
                <a16:creationId xmlns:a16="http://schemas.microsoft.com/office/drawing/2014/main" id="{6BA4C455-027B-41BA-9C5F-208F03A92E9E}"/>
              </a:ext>
            </a:extLst>
          </p:cNvPr>
          <p:cNvSpPr>
            <a:spLocks noGrp="1"/>
          </p:cNvSpPr>
          <p:nvPr>
            <p:ph sz="half" idx="2" hasCustomPrompt="1"/>
          </p:nvPr>
        </p:nvSpPr>
        <p:spPr>
          <a:xfrm>
            <a:off x="839788" y="312739"/>
            <a:ext cx="5157787" cy="555466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63D79E2-6B64-4E6B-BCBB-658A8F79F175}"/>
              </a:ext>
            </a:extLst>
          </p:cNvPr>
          <p:cNvSpPr>
            <a:spLocks noGrp="1"/>
          </p:cNvSpPr>
          <p:nvPr>
            <p:ph sz="quarter" idx="4" hasCustomPrompt="1"/>
          </p:nvPr>
        </p:nvSpPr>
        <p:spPr>
          <a:xfrm>
            <a:off x="6172200" y="312739"/>
            <a:ext cx="5183188" cy="555466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A54CF65D-7E71-4A3A-9B42-0D2BBF915313}"/>
              </a:ext>
            </a:extLst>
          </p:cNvPr>
          <p:cNvSpPr>
            <a:spLocks noGrp="1"/>
          </p:cNvSpPr>
          <p:nvPr>
            <p:ph type="sldNum" sz="quarter" idx="12"/>
          </p:nvPr>
        </p:nvSpPr>
        <p:spPr>
          <a:xfrm>
            <a:off x="8610600" y="6180137"/>
            <a:ext cx="2743200" cy="365125"/>
          </a:xfrm>
        </p:spPr>
        <p:txBody>
          <a:bodyPr/>
          <a:lstStyle>
            <a:lvl1pPr>
              <a:defRPr>
                <a:solidFill>
                  <a:schemeClr val="bg1"/>
                </a:solidFill>
              </a:defRPr>
            </a:lvl1pPr>
          </a:lstStyle>
          <a:p>
            <a:fld id="{976DDD58-D8DD-4246-BF3E-601380F8B977}" type="slidenum">
              <a:rPr lang="en-US" smtClean="0"/>
              <a:pPr/>
              <a:t>‹#›</a:t>
            </a:fld>
            <a:endParaRPr lang="en-US" dirty="0"/>
          </a:p>
        </p:txBody>
      </p:sp>
      <p:sp>
        <p:nvSpPr>
          <p:cNvPr id="7" name="Date Placeholder 3">
            <a:extLst>
              <a:ext uri="{FF2B5EF4-FFF2-40B4-BE49-F238E27FC236}">
                <a16:creationId xmlns:a16="http://schemas.microsoft.com/office/drawing/2014/main" id="{C6694B4E-4E8A-4C43-8AA7-86BE4A96D124}"/>
              </a:ext>
            </a:extLst>
          </p:cNvPr>
          <p:cNvSpPr>
            <a:spLocks noGrp="1"/>
          </p:cNvSpPr>
          <p:nvPr>
            <p:ph type="dt" sz="half" idx="13"/>
          </p:nvPr>
        </p:nvSpPr>
        <p:spPr>
          <a:xfrm>
            <a:off x="838200" y="6180726"/>
            <a:ext cx="2743200" cy="365125"/>
          </a:xfrm>
          <a:prstGeom prst="rect">
            <a:avLst/>
          </a:prstGeom>
        </p:spPr>
        <p:txBody>
          <a:bodyPr vert="horz" lIns="91440" tIns="45720" rIns="91440" bIns="45720" rtlCol="0" anchor="ctr"/>
          <a:lstStyle>
            <a:lvl1pPr algn="l">
              <a:defRPr sz="1200">
                <a:solidFill>
                  <a:schemeClr val="bg1"/>
                </a:solidFill>
                <a:latin typeface="+mj-lt"/>
              </a:defRPr>
            </a:lvl1pPr>
          </a:lstStyle>
          <a:p>
            <a:endParaRPr lang="en-US" dirty="0"/>
          </a:p>
        </p:txBody>
      </p:sp>
      <p:sp>
        <p:nvSpPr>
          <p:cNvPr id="8" name="Footer Placeholder 4">
            <a:extLst>
              <a:ext uri="{FF2B5EF4-FFF2-40B4-BE49-F238E27FC236}">
                <a16:creationId xmlns:a16="http://schemas.microsoft.com/office/drawing/2014/main" id="{32342683-B576-4DD6-947F-41D28670FF79}"/>
              </a:ext>
            </a:extLst>
          </p:cNvPr>
          <p:cNvSpPr>
            <a:spLocks noGrp="1"/>
          </p:cNvSpPr>
          <p:nvPr>
            <p:ph type="ftr" sz="quarter" idx="3"/>
          </p:nvPr>
        </p:nvSpPr>
        <p:spPr>
          <a:xfrm>
            <a:off x="4038600" y="6180726"/>
            <a:ext cx="4114800" cy="365125"/>
          </a:xfrm>
          <a:prstGeom prst="rect">
            <a:avLst/>
          </a:prstGeom>
        </p:spPr>
        <p:txBody>
          <a:bodyPr vert="horz" lIns="91440" tIns="45720" rIns="91440" bIns="45720" rtlCol="0" anchor="ctr"/>
          <a:lstStyle>
            <a:lvl1pPr algn="ctr">
              <a:defRPr sz="1200">
                <a:solidFill>
                  <a:schemeClr val="bg1"/>
                </a:solidFill>
                <a:latin typeface="+mj-lt"/>
              </a:defRPr>
            </a:lvl1pPr>
          </a:lstStyle>
          <a:p>
            <a:endParaRPr lang="en-US" dirty="0"/>
          </a:p>
        </p:txBody>
      </p:sp>
    </p:spTree>
    <p:extLst>
      <p:ext uri="{BB962C8B-B14F-4D97-AF65-F5344CB8AC3E}">
        <p14:creationId xmlns:p14="http://schemas.microsoft.com/office/powerpoint/2010/main" val="3009063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584142-D77D-4806-AEF3-C54C9F8129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0345-554B-4743-8CDA-CD6B10295A05}"/>
              </a:ext>
            </a:extLst>
          </p:cNvPr>
          <p:cNvSpPr>
            <a:spLocks noGrp="1"/>
          </p:cNvSpPr>
          <p:nvPr>
            <p:ph type="title" hasCustomPrompt="1"/>
          </p:nvPr>
        </p:nvSpPr>
        <p:spPr>
          <a:xfrm>
            <a:off x="839788" y="0"/>
            <a:ext cx="3932237" cy="1600200"/>
          </a:xfrm>
        </p:spPr>
        <p:txBody>
          <a:bodyPr anchor="b"/>
          <a:lstStyle>
            <a:lvl1pPr>
              <a:defRPr sz="3200">
                <a:solidFill>
                  <a:srgbClr val="004D78"/>
                </a:solidFill>
                <a:latin typeface="Sitka Heading" panose="02000505000000020004" pitchFamily="2" charset="0"/>
              </a:defRPr>
            </a:lvl1pPr>
          </a:lstStyle>
          <a:p>
            <a:r>
              <a:rPr lang="en-US" dirty="0"/>
              <a:t>Click to edit title</a:t>
            </a:r>
          </a:p>
        </p:txBody>
      </p:sp>
      <p:sp>
        <p:nvSpPr>
          <p:cNvPr id="3" name="Content Placeholder 2">
            <a:extLst>
              <a:ext uri="{FF2B5EF4-FFF2-40B4-BE49-F238E27FC236}">
                <a16:creationId xmlns:a16="http://schemas.microsoft.com/office/drawing/2014/main" id="{BAB2C516-432B-4E83-AA4D-D4267B8FB496}"/>
              </a:ext>
            </a:extLst>
          </p:cNvPr>
          <p:cNvSpPr>
            <a:spLocks noGrp="1"/>
          </p:cNvSpPr>
          <p:nvPr>
            <p:ph idx="1" hasCustomPrompt="1"/>
          </p:nvPr>
        </p:nvSpPr>
        <p:spPr>
          <a:xfrm>
            <a:off x="5183188" y="152400"/>
            <a:ext cx="6172200" cy="6019801"/>
          </a:xfrm>
        </p:spPr>
        <p:txBody>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B4BF157-B008-4181-8DC6-1AF5808A8784}"/>
              </a:ext>
            </a:extLst>
          </p:cNvPr>
          <p:cNvSpPr>
            <a:spLocks noGrp="1"/>
          </p:cNvSpPr>
          <p:nvPr>
            <p:ph type="body" sz="half" idx="2" hasCustomPrompt="1"/>
          </p:nvPr>
        </p:nvSpPr>
        <p:spPr>
          <a:xfrm>
            <a:off x="839788" y="1600200"/>
            <a:ext cx="3932237" cy="4572000"/>
          </a:xfr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content</a:t>
            </a:r>
          </a:p>
        </p:txBody>
      </p:sp>
      <p:sp>
        <p:nvSpPr>
          <p:cNvPr id="7" name="Slide Number Placeholder 6">
            <a:extLst>
              <a:ext uri="{FF2B5EF4-FFF2-40B4-BE49-F238E27FC236}">
                <a16:creationId xmlns:a16="http://schemas.microsoft.com/office/drawing/2014/main" id="{48734700-3CE8-4DEA-95A0-86D135663CE2}"/>
              </a:ext>
            </a:extLst>
          </p:cNvPr>
          <p:cNvSpPr>
            <a:spLocks noGrp="1"/>
          </p:cNvSpPr>
          <p:nvPr>
            <p:ph type="sldNum" sz="quarter" idx="12"/>
          </p:nvPr>
        </p:nvSpPr>
        <p:spPr/>
        <p:txBody>
          <a:bodyPr/>
          <a:lstStyle>
            <a:lvl1pPr>
              <a:defRPr>
                <a:solidFill>
                  <a:srgbClr val="000000"/>
                </a:solidFill>
              </a:defRPr>
            </a:lvl1pPr>
          </a:lstStyle>
          <a:p>
            <a:fld id="{976DDD58-D8DD-4246-BF3E-601380F8B977}" type="slidenum">
              <a:rPr lang="en-US" smtClean="0"/>
              <a:pPr/>
              <a:t>‹#›</a:t>
            </a:fld>
            <a:endParaRPr lang="en-US" dirty="0"/>
          </a:p>
        </p:txBody>
      </p:sp>
      <p:sp>
        <p:nvSpPr>
          <p:cNvPr id="9" name="Date Placeholder 3">
            <a:extLst>
              <a:ext uri="{FF2B5EF4-FFF2-40B4-BE49-F238E27FC236}">
                <a16:creationId xmlns:a16="http://schemas.microsoft.com/office/drawing/2014/main" id="{F74B625A-55F7-4AC9-8806-74007757F072}"/>
              </a:ext>
            </a:extLst>
          </p:cNvPr>
          <p:cNvSpPr>
            <a:spLocks noGrp="1"/>
          </p:cNvSpPr>
          <p:nvPr>
            <p:ph type="dt" sz="half" idx="13"/>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10" name="Footer Placeholder 4">
            <a:extLst>
              <a:ext uri="{FF2B5EF4-FFF2-40B4-BE49-F238E27FC236}">
                <a16:creationId xmlns:a16="http://schemas.microsoft.com/office/drawing/2014/main" id="{8C9C6617-3C15-4397-B3CE-5CC376D59A4E}"/>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1351179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58175E-0063-4AAE-8297-F4123207B3F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BC82B7-FA79-49B0-9855-3C51F14CDEED}"/>
              </a:ext>
            </a:extLst>
          </p:cNvPr>
          <p:cNvSpPr>
            <a:spLocks noGrp="1"/>
          </p:cNvSpPr>
          <p:nvPr>
            <p:ph type="title" hasCustomPrompt="1"/>
          </p:nvPr>
        </p:nvSpPr>
        <p:spPr>
          <a:xfrm>
            <a:off x="839788" y="0"/>
            <a:ext cx="3932237" cy="1600200"/>
          </a:xfrm>
        </p:spPr>
        <p:txBody>
          <a:bodyPr anchor="b"/>
          <a:lstStyle>
            <a:lvl1pPr>
              <a:defRPr sz="3200">
                <a:latin typeface="Sitka Heading" panose="02000505000000020004" pitchFamily="2" charset="0"/>
              </a:defRPr>
            </a:lvl1pPr>
          </a:lstStyle>
          <a:p>
            <a:r>
              <a:rPr lang="en-US" dirty="0"/>
              <a:t>Click to edit title</a:t>
            </a:r>
          </a:p>
        </p:txBody>
      </p:sp>
      <p:sp>
        <p:nvSpPr>
          <p:cNvPr id="3" name="Picture Placeholder 2">
            <a:extLst>
              <a:ext uri="{FF2B5EF4-FFF2-40B4-BE49-F238E27FC236}">
                <a16:creationId xmlns:a16="http://schemas.microsoft.com/office/drawing/2014/main" id="{AC135116-460C-410D-8C59-805022242966}"/>
              </a:ext>
            </a:extLst>
          </p:cNvPr>
          <p:cNvSpPr>
            <a:spLocks noGrp="1"/>
          </p:cNvSpPr>
          <p:nvPr>
            <p:ph type="pic" idx="1"/>
          </p:nvPr>
        </p:nvSpPr>
        <p:spPr>
          <a:xfrm>
            <a:off x="5193074" y="0"/>
            <a:ext cx="699892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82E4482-48FC-4B23-A91D-4B894F406C08}"/>
              </a:ext>
            </a:extLst>
          </p:cNvPr>
          <p:cNvSpPr>
            <a:spLocks noGrp="1"/>
          </p:cNvSpPr>
          <p:nvPr>
            <p:ph type="body" sz="half" idx="2" hasCustomPrompt="1"/>
          </p:nvPr>
        </p:nvSpPr>
        <p:spPr>
          <a:xfrm>
            <a:off x="839788" y="1600200"/>
            <a:ext cx="3932237" cy="4572000"/>
          </a:xfr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content</a:t>
            </a:r>
          </a:p>
        </p:txBody>
      </p:sp>
    </p:spTree>
    <p:extLst>
      <p:ext uri="{BB962C8B-B14F-4D97-AF65-F5344CB8AC3E}">
        <p14:creationId xmlns:p14="http://schemas.microsoft.com/office/powerpoint/2010/main" val="205044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5974-F397-4FC4-AC4E-58B58834ABB7}"/>
              </a:ext>
            </a:extLst>
          </p:cNvPr>
          <p:cNvSpPr>
            <a:spLocks noGrp="1"/>
          </p:cNvSpPr>
          <p:nvPr>
            <p:ph type="title" hasCustomPrompt="1"/>
          </p:nvPr>
        </p:nvSpPr>
        <p:spPr>
          <a:xfrm>
            <a:off x="838200" y="-26633"/>
            <a:ext cx="10515600" cy="1325563"/>
          </a:xfrm>
        </p:spPr>
        <p:txBody>
          <a:bodyPr/>
          <a:lstStyle>
            <a:lvl1pPr>
              <a:defRPr/>
            </a:lvl1pPr>
          </a:lstStyle>
          <a:p>
            <a:r>
              <a:rPr lang="en-US" dirty="0"/>
              <a:t>Click to edit page title</a:t>
            </a:r>
          </a:p>
        </p:txBody>
      </p:sp>
      <p:sp>
        <p:nvSpPr>
          <p:cNvPr id="5" name="Slide Number Placeholder 4">
            <a:extLst>
              <a:ext uri="{FF2B5EF4-FFF2-40B4-BE49-F238E27FC236}">
                <a16:creationId xmlns:a16="http://schemas.microsoft.com/office/drawing/2014/main" id="{FBCF437C-1CC9-4E8D-9B7D-B9DB448855BA}"/>
              </a:ext>
            </a:extLst>
          </p:cNvPr>
          <p:cNvSpPr>
            <a:spLocks noGrp="1"/>
          </p:cNvSpPr>
          <p:nvPr>
            <p:ph type="sldNum" sz="quarter" idx="12"/>
          </p:nvPr>
        </p:nvSpPr>
        <p:spPr/>
        <p:txBody>
          <a:bodyPr/>
          <a:lstStyle>
            <a:lvl1pPr>
              <a:defRPr>
                <a:solidFill>
                  <a:srgbClr val="000000"/>
                </a:solidFill>
              </a:defRPr>
            </a:lvl1pPr>
          </a:lstStyle>
          <a:p>
            <a:fld id="{976DDD58-D8DD-4246-BF3E-601380F8B977}" type="slidenum">
              <a:rPr lang="en-US" smtClean="0"/>
              <a:pPr/>
              <a:t>‹#›</a:t>
            </a:fld>
            <a:endParaRPr lang="en-US" dirty="0"/>
          </a:p>
        </p:txBody>
      </p:sp>
      <p:sp>
        <p:nvSpPr>
          <p:cNvPr id="4" name="Date Placeholder 3">
            <a:extLst>
              <a:ext uri="{FF2B5EF4-FFF2-40B4-BE49-F238E27FC236}">
                <a16:creationId xmlns:a16="http://schemas.microsoft.com/office/drawing/2014/main" id="{FCBE6A02-1650-47B1-9CD8-8E58D969CB7B}"/>
              </a:ext>
            </a:extLst>
          </p:cNvPr>
          <p:cNvSpPr>
            <a:spLocks noGrp="1"/>
          </p:cNvSpPr>
          <p:nvPr>
            <p:ph type="dt" sz="half" idx="2"/>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6" name="Footer Placeholder 4">
            <a:extLst>
              <a:ext uri="{FF2B5EF4-FFF2-40B4-BE49-F238E27FC236}">
                <a16:creationId xmlns:a16="http://schemas.microsoft.com/office/drawing/2014/main" id="{1B26FBE3-A6E1-4F53-BC3D-698F97CAAA5D}"/>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1203924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Header 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CF437C-1CC9-4E8D-9B7D-B9DB448855BA}"/>
              </a:ext>
            </a:extLst>
          </p:cNvPr>
          <p:cNvSpPr>
            <a:spLocks noGrp="1"/>
          </p:cNvSpPr>
          <p:nvPr>
            <p:ph type="sldNum" sz="quarter" idx="12"/>
          </p:nvPr>
        </p:nvSpPr>
        <p:spPr/>
        <p:txBody>
          <a:bodyPr/>
          <a:lstStyle>
            <a:lvl1pPr>
              <a:defRPr>
                <a:solidFill>
                  <a:srgbClr val="000000"/>
                </a:solidFill>
              </a:defRPr>
            </a:lvl1pPr>
          </a:lstStyle>
          <a:p>
            <a:fld id="{976DDD58-D8DD-4246-BF3E-601380F8B977}" type="slidenum">
              <a:rPr lang="en-US" smtClean="0"/>
              <a:pPr/>
              <a:t>‹#›</a:t>
            </a:fld>
            <a:endParaRPr lang="en-US" dirty="0"/>
          </a:p>
        </p:txBody>
      </p:sp>
      <p:pic>
        <p:nvPicPr>
          <p:cNvPr id="7" name="Picture 6">
            <a:extLst>
              <a:ext uri="{FF2B5EF4-FFF2-40B4-BE49-F238E27FC236}">
                <a16:creationId xmlns:a16="http://schemas.microsoft.com/office/drawing/2014/main" id="{D3414B99-CF35-49CD-8962-39DDFCA83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123"/>
            <a:ext cx="12192000" cy="1343818"/>
          </a:xfrm>
          <a:prstGeom prst="rect">
            <a:avLst/>
          </a:prstGeom>
          <a:solidFill>
            <a:schemeClr val="accent2"/>
          </a:solidFill>
          <a:ln>
            <a:noFill/>
          </a:ln>
        </p:spPr>
      </p:pic>
      <p:sp>
        <p:nvSpPr>
          <p:cNvPr id="2" name="Title 1">
            <a:extLst>
              <a:ext uri="{FF2B5EF4-FFF2-40B4-BE49-F238E27FC236}">
                <a16:creationId xmlns:a16="http://schemas.microsoft.com/office/drawing/2014/main" id="{61CD5974-F397-4FC4-AC4E-58B58834ABB7}"/>
              </a:ext>
            </a:extLst>
          </p:cNvPr>
          <p:cNvSpPr>
            <a:spLocks noGrp="1"/>
          </p:cNvSpPr>
          <p:nvPr>
            <p:ph type="title" hasCustomPrompt="1"/>
          </p:nvPr>
        </p:nvSpPr>
        <p:spPr>
          <a:xfrm>
            <a:off x="838200" y="-47123"/>
            <a:ext cx="10515600" cy="1343818"/>
          </a:xfrm>
        </p:spPr>
        <p:txBody>
          <a:bodyPr/>
          <a:lstStyle>
            <a:lvl1pPr>
              <a:defRPr>
                <a:solidFill>
                  <a:schemeClr val="bg1"/>
                </a:solidFill>
              </a:defRPr>
            </a:lvl1pPr>
          </a:lstStyle>
          <a:p>
            <a:r>
              <a:rPr lang="en-US" dirty="0"/>
              <a:t>Click to edit page title</a:t>
            </a:r>
          </a:p>
        </p:txBody>
      </p:sp>
      <p:sp>
        <p:nvSpPr>
          <p:cNvPr id="6" name="Date Placeholder 3">
            <a:extLst>
              <a:ext uri="{FF2B5EF4-FFF2-40B4-BE49-F238E27FC236}">
                <a16:creationId xmlns:a16="http://schemas.microsoft.com/office/drawing/2014/main" id="{4D30450C-1F31-45D0-829B-EAB9D4E03F51}"/>
              </a:ext>
            </a:extLst>
          </p:cNvPr>
          <p:cNvSpPr>
            <a:spLocks noGrp="1"/>
          </p:cNvSpPr>
          <p:nvPr>
            <p:ph type="dt" sz="half" idx="2"/>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8" name="Footer Placeholder 4">
            <a:extLst>
              <a:ext uri="{FF2B5EF4-FFF2-40B4-BE49-F238E27FC236}">
                <a16:creationId xmlns:a16="http://schemas.microsoft.com/office/drawing/2014/main" id="{1FF871BB-B6C0-4547-A302-1A21A94C9120}"/>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4035943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Title Only with Se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14610-139D-4ECC-AC18-472A15BC4F7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5B330E5-47C7-4BD4-B100-C47690041C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123"/>
            <a:ext cx="12192000" cy="1343818"/>
          </a:xfrm>
          <a:prstGeom prst="rect">
            <a:avLst/>
          </a:prstGeom>
          <a:solidFill>
            <a:schemeClr val="accent2"/>
          </a:solidFill>
          <a:ln>
            <a:noFill/>
          </a:ln>
        </p:spPr>
      </p:pic>
      <p:sp>
        <p:nvSpPr>
          <p:cNvPr id="2" name="Title 1">
            <a:extLst>
              <a:ext uri="{FF2B5EF4-FFF2-40B4-BE49-F238E27FC236}">
                <a16:creationId xmlns:a16="http://schemas.microsoft.com/office/drawing/2014/main" id="{61CD5974-F397-4FC4-AC4E-58B58834ABB7}"/>
              </a:ext>
            </a:extLst>
          </p:cNvPr>
          <p:cNvSpPr>
            <a:spLocks noGrp="1"/>
          </p:cNvSpPr>
          <p:nvPr>
            <p:ph type="title" hasCustomPrompt="1"/>
          </p:nvPr>
        </p:nvSpPr>
        <p:spPr>
          <a:xfrm>
            <a:off x="838200" y="-30163"/>
            <a:ext cx="10515600" cy="1325563"/>
          </a:xfrm>
        </p:spPr>
        <p:txBody>
          <a:bodyPr/>
          <a:lstStyle>
            <a:lvl1pPr>
              <a:defRPr>
                <a:solidFill>
                  <a:schemeClr val="bg1"/>
                </a:solidFill>
              </a:defRPr>
            </a:lvl1pPr>
          </a:lstStyle>
          <a:p>
            <a:r>
              <a:rPr lang="en-US" dirty="0"/>
              <a:t>Click to edit page title</a:t>
            </a:r>
          </a:p>
        </p:txBody>
      </p:sp>
      <p:sp>
        <p:nvSpPr>
          <p:cNvPr id="5" name="Slide Number Placeholder 4">
            <a:extLst>
              <a:ext uri="{FF2B5EF4-FFF2-40B4-BE49-F238E27FC236}">
                <a16:creationId xmlns:a16="http://schemas.microsoft.com/office/drawing/2014/main" id="{FBCF437C-1CC9-4E8D-9B7D-B9DB448855BA}"/>
              </a:ext>
            </a:extLst>
          </p:cNvPr>
          <p:cNvSpPr>
            <a:spLocks noGrp="1"/>
          </p:cNvSpPr>
          <p:nvPr>
            <p:ph type="sldNum" sz="quarter" idx="12"/>
          </p:nvPr>
        </p:nvSpPr>
        <p:spPr/>
        <p:txBody>
          <a:bodyPr/>
          <a:lstStyle>
            <a:lvl1pPr>
              <a:defRPr>
                <a:solidFill>
                  <a:srgbClr val="000000"/>
                </a:solidFill>
              </a:defRPr>
            </a:lvl1pPr>
          </a:lstStyle>
          <a:p>
            <a:fld id="{976DDD58-D8DD-4246-BF3E-601380F8B977}" type="slidenum">
              <a:rPr lang="en-US" smtClean="0"/>
              <a:pPr/>
              <a:t>‹#›</a:t>
            </a:fld>
            <a:endParaRPr lang="en-US" dirty="0"/>
          </a:p>
        </p:txBody>
      </p:sp>
      <p:sp>
        <p:nvSpPr>
          <p:cNvPr id="7" name="Date Placeholder 3">
            <a:extLst>
              <a:ext uri="{FF2B5EF4-FFF2-40B4-BE49-F238E27FC236}">
                <a16:creationId xmlns:a16="http://schemas.microsoft.com/office/drawing/2014/main" id="{7C4D7AA5-58C7-4B25-91AB-F1D55E13EBB1}"/>
              </a:ext>
            </a:extLst>
          </p:cNvPr>
          <p:cNvSpPr>
            <a:spLocks noGrp="1"/>
          </p:cNvSpPr>
          <p:nvPr>
            <p:ph type="dt" sz="half" idx="2"/>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9" name="Footer Placeholder 4">
            <a:extLst>
              <a:ext uri="{FF2B5EF4-FFF2-40B4-BE49-F238E27FC236}">
                <a16:creationId xmlns:a16="http://schemas.microsoft.com/office/drawing/2014/main" id="{9FBD0535-F6E0-4EA7-A7E9-4B3BCDB69CEB}"/>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4100464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506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w/ sea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A6DE0-FEF7-4191-B500-F040CD70D6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928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D44B8-4119-43DF-95AE-28AAEA80B9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0B9603-AAB7-4ECA-8A4B-D8273D5EBF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37B33B-C003-4B8F-8C25-B36CF81786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2B5CBA-3BA8-46CD-B090-5653189D5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422B06-FFB6-4384-8735-C31013E837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04A1EA-8617-426C-A239-428F91E11408}"/>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8" name="Footer Placeholder 7">
            <a:extLst>
              <a:ext uri="{FF2B5EF4-FFF2-40B4-BE49-F238E27FC236}">
                <a16:creationId xmlns:a16="http://schemas.microsoft.com/office/drawing/2014/main" id="{2E934AD2-305F-40C8-88E0-13F6105874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63ADA0-0AA6-4CD1-BBAA-73C6348CFC77}"/>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39521926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789F26-3950-4F62-8109-A5E79171CC70}"/>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6512" t="4237" r="23720" b="56519"/>
          <a:stretch/>
        </p:blipFill>
        <p:spPr>
          <a:xfrm>
            <a:off x="-5002" y="-1"/>
            <a:ext cx="12192002" cy="6858002"/>
          </a:xfrm>
          <a:prstGeom prst="rect">
            <a:avLst/>
          </a:prstGeom>
        </p:spPr>
      </p:pic>
      <p:sp>
        <p:nvSpPr>
          <p:cNvPr id="17" name="Title 1">
            <a:extLst>
              <a:ext uri="{FF2B5EF4-FFF2-40B4-BE49-F238E27FC236}">
                <a16:creationId xmlns:a16="http://schemas.microsoft.com/office/drawing/2014/main" id="{751C5450-71CA-4F19-9E79-25E28F14861A}"/>
              </a:ext>
            </a:extLst>
          </p:cNvPr>
          <p:cNvSpPr>
            <a:spLocks noGrp="1"/>
          </p:cNvSpPr>
          <p:nvPr>
            <p:ph type="ctrTitle" hasCustomPrompt="1"/>
          </p:nvPr>
        </p:nvSpPr>
        <p:spPr>
          <a:xfrm>
            <a:off x="1505528" y="2267694"/>
            <a:ext cx="9180946" cy="2699101"/>
          </a:xfrm>
        </p:spPr>
        <p:txBody>
          <a:bodyPr anchor="t">
            <a:normAutofit/>
          </a:bodyPr>
          <a:lstStyle>
            <a:lvl1pPr algn="l">
              <a:defRPr sz="4800">
                <a:solidFill>
                  <a:srgbClr val="004D78"/>
                </a:solidFill>
                <a:latin typeface="Sitka Banner" panose="02000505000000020004" pitchFamily="2" charset="0"/>
              </a:defRPr>
            </a:lvl1pPr>
          </a:lstStyle>
          <a:p>
            <a:r>
              <a:rPr lang="en-US" dirty="0"/>
              <a:t>Click to edit quotation slide</a:t>
            </a:r>
          </a:p>
        </p:txBody>
      </p:sp>
      <p:sp>
        <p:nvSpPr>
          <p:cNvPr id="18" name="Subtitle 2">
            <a:extLst>
              <a:ext uri="{FF2B5EF4-FFF2-40B4-BE49-F238E27FC236}">
                <a16:creationId xmlns:a16="http://schemas.microsoft.com/office/drawing/2014/main" id="{E5476985-B673-403C-870B-CEE76D99CA79}"/>
              </a:ext>
            </a:extLst>
          </p:cNvPr>
          <p:cNvSpPr>
            <a:spLocks noGrp="1"/>
          </p:cNvSpPr>
          <p:nvPr>
            <p:ph type="subTitle" idx="1" hasCustomPrompt="1"/>
          </p:nvPr>
        </p:nvSpPr>
        <p:spPr>
          <a:xfrm>
            <a:off x="3315855" y="4966796"/>
            <a:ext cx="7809344" cy="649834"/>
          </a:xfrm>
        </p:spPr>
        <p:txBody>
          <a:bodyPr anchor="ctr">
            <a:normAutofit/>
          </a:bodyPr>
          <a:lstStyle>
            <a:lvl1pPr marL="0" indent="0" algn="r">
              <a:buNone/>
              <a:defRPr sz="2400">
                <a:solidFill>
                  <a:srgbClr val="004D78"/>
                </a:solidFill>
                <a:latin typeface="Sitka Heading" panose="02000505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person quoted and title</a:t>
            </a:r>
          </a:p>
        </p:txBody>
      </p:sp>
    </p:spTree>
    <p:extLst>
      <p:ext uri="{BB962C8B-B14F-4D97-AF65-F5344CB8AC3E}">
        <p14:creationId xmlns:p14="http://schemas.microsoft.com/office/powerpoint/2010/main" val="3574728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6E42A8-802E-44A3-85D0-9192D4374EC2}"/>
              </a:ext>
            </a:extLst>
          </p:cNvPr>
          <p:cNvSpPr>
            <a:spLocks noGrp="1"/>
          </p:cNvSpPr>
          <p:nvPr>
            <p:ph type="sldNum" sz="quarter" idx="12"/>
          </p:nvPr>
        </p:nvSpPr>
        <p:spPr/>
        <p:txBody>
          <a:bodyPr/>
          <a:lstStyle>
            <a:lvl1pPr>
              <a:defRPr>
                <a:solidFill>
                  <a:srgbClr val="000000"/>
                </a:solidFill>
              </a:defRPr>
            </a:lvl1pPr>
          </a:lstStyle>
          <a:p>
            <a:fld id="{976DDD58-D8DD-4246-BF3E-601380F8B977}" type="slidenum">
              <a:rPr lang="en-US" smtClean="0"/>
              <a:pPr/>
              <a:t>‹#›</a:t>
            </a:fld>
            <a:endParaRPr lang="en-US" dirty="0"/>
          </a:p>
        </p:txBody>
      </p:sp>
      <p:pic>
        <p:nvPicPr>
          <p:cNvPr id="13" name="Picture 12" descr="Attorney General of Texas - Ken Paxton">
            <a:extLst>
              <a:ext uri="{FF2B5EF4-FFF2-40B4-BE49-F238E27FC236}">
                <a16:creationId xmlns:a16="http://schemas.microsoft.com/office/drawing/2014/main" id="{BB4CC4D1-471D-41B5-90B8-1759666431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527" y="212109"/>
            <a:ext cx="4800860" cy="1160208"/>
          </a:xfrm>
          <a:prstGeom prst="rect">
            <a:avLst/>
          </a:prstGeom>
        </p:spPr>
      </p:pic>
      <p:sp>
        <p:nvSpPr>
          <p:cNvPr id="8" name="Title 1">
            <a:extLst>
              <a:ext uri="{FF2B5EF4-FFF2-40B4-BE49-F238E27FC236}">
                <a16:creationId xmlns:a16="http://schemas.microsoft.com/office/drawing/2014/main" id="{E7CB29AD-DB5F-4864-AF90-A0F239FEF473}"/>
              </a:ext>
            </a:extLst>
          </p:cNvPr>
          <p:cNvSpPr>
            <a:spLocks noGrp="1"/>
          </p:cNvSpPr>
          <p:nvPr>
            <p:ph type="ctrTitle" hasCustomPrompt="1"/>
          </p:nvPr>
        </p:nvSpPr>
        <p:spPr>
          <a:xfrm>
            <a:off x="447675" y="2267695"/>
            <a:ext cx="10677525" cy="1657100"/>
          </a:xfrm>
        </p:spPr>
        <p:txBody>
          <a:bodyPr anchor="ctr"/>
          <a:lstStyle>
            <a:lvl1pPr algn="ctr">
              <a:defRPr sz="6000">
                <a:solidFill>
                  <a:srgbClr val="004D78"/>
                </a:solidFill>
              </a:defRPr>
            </a:lvl1pPr>
          </a:lstStyle>
          <a:p>
            <a:r>
              <a:rPr lang="en-US" dirty="0"/>
              <a:t>Click to edit thank you slide title</a:t>
            </a:r>
          </a:p>
        </p:txBody>
      </p:sp>
      <p:sp>
        <p:nvSpPr>
          <p:cNvPr id="9" name="Subtitle 2">
            <a:extLst>
              <a:ext uri="{FF2B5EF4-FFF2-40B4-BE49-F238E27FC236}">
                <a16:creationId xmlns:a16="http://schemas.microsoft.com/office/drawing/2014/main" id="{FA12142A-29D8-4502-98EB-FAAEDE185742}"/>
              </a:ext>
            </a:extLst>
          </p:cNvPr>
          <p:cNvSpPr>
            <a:spLocks noGrp="1"/>
          </p:cNvSpPr>
          <p:nvPr>
            <p:ph type="subTitle" idx="1" hasCustomPrompt="1"/>
          </p:nvPr>
        </p:nvSpPr>
        <p:spPr>
          <a:xfrm>
            <a:off x="2410690" y="3924795"/>
            <a:ext cx="7352145" cy="1714006"/>
          </a:xfrm>
        </p:spPr>
        <p:txBody>
          <a:bodyPr anchor="t">
            <a:normAutofit/>
          </a:bodyPr>
          <a:lstStyle>
            <a:lvl1pPr marL="0" indent="0" algn="l">
              <a:buNone/>
              <a:defRPr sz="3600">
                <a:solidFill>
                  <a:srgbClr val="004D78"/>
                </a:solidFill>
                <a:latin typeface="Sitka Heading" panose="02000505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7" name="Date Placeholder 3">
            <a:extLst>
              <a:ext uri="{FF2B5EF4-FFF2-40B4-BE49-F238E27FC236}">
                <a16:creationId xmlns:a16="http://schemas.microsoft.com/office/drawing/2014/main" id="{C3D3E203-E9C1-42F9-8A8B-D1C75B9A6038}"/>
              </a:ext>
            </a:extLst>
          </p:cNvPr>
          <p:cNvSpPr>
            <a:spLocks noGrp="1"/>
          </p:cNvSpPr>
          <p:nvPr>
            <p:ph type="dt" sz="half" idx="2"/>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10" name="Footer Placeholder 4">
            <a:extLst>
              <a:ext uri="{FF2B5EF4-FFF2-40B4-BE49-F238E27FC236}">
                <a16:creationId xmlns:a16="http://schemas.microsoft.com/office/drawing/2014/main" id="{93493528-0A8E-4382-B9E9-F91D1EEEC7AB}"/>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3282227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82EC-1E25-4303-9EF8-DA1DA0BA3CAC}"/>
              </a:ext>
            </a:extLst>
          </p:cNvPr>
          <p:cNvSpPr>
            <a:spLocks noGrp="1"/>
          </p:cNvSpPr>
          <p:nvPr>
            <p:ph type="title" hasCustomPrompt="1"/>
          </p:nvPr>
        </p:nvSpPr>
        <p:spPr/>
        <p:txBody>
          <a:bodyPr/>
          <a:lstStyle>
            <a:lvl1pPr>
              <a:defRPr/>
            </a:lvl1pPr>
          </a:lstStyle>
          <a:p>
            <a:r>
              <a:rPr lang="en-US" dirty="0"/>
              <a:t>Click to edit title</a:t>
            </a:r>
          </a:p>
        </p:txBody>
      </p:sp>
      <p:sp>
        <p:nvSpPr>
          <p:cNvPr id="3" name="Vertical Text Placeholder 2">
            <a:extLst>
              <a:ext uri="{FF2B5EF4-FFF2-40B4-BE49-F238E27FC236}">
                <a16:creationId xmlns:a16="http://schemas.microsoft.com/office/drawing/2014/main" id="{F45B4EAC-F419-476F-A8E8-FD51053CB14D}"/>
              </a:ext>
            </a:extLst>
          </p:cNvPr>
          <p:cNvSpPr>
            <a:spLocks noGrp="1"/>
          </p:cNvSpPr>
          <p:nvPr>
            <p:ph type="body" orient="vert" idx="1" hasCustomPrompt="1"/>
          </p:nvPr>
        </p:nvSpPr>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CC590EC-63FB-4A03-A564-8D259459A17B}"/>
              </a:ext>
            </a:extLst>
          </p:cNvPr>
          <p:cNvSpPr>
            <a:spLocks noGrp="1"/>
          </p:cNvSpPr>
          <p:nvPr>
            <p:ph type="sldNum" sz="quarter" idx="12"/>
          </p:nvPr>
        </p:nvSpPr>
        <p:spPr/>
        <p:txBody>
          <a:bodyPr/>
          <a:lstStyle>
            <a:lvl1pPr>
              <a:defRPr>
                <a:solidFill>
                  <a:srgbClr val="000000"/>
                </a:solidFill>
              </a:defRPr>
            </a:lvl1pPr>
          </a:lstStyle>
          <a:p>
            <a:fld id="{976DDD58-D8DD-4246-BF3E-601380F8B977}" type="slidenum">
              <a:rPr lang="en-US" smtClean="0"/>
              <a:pPr/>
              <a:t>‹#›</a:t>
            </a:fld>
            <a:endParaRPr lang="en-US" dirty="0"/>
          </a:p>
        </p:txBody>
      </p:sp>
      <p:sp>
        <p:nvSpPr>
          <p:cNvPr id="5" name="Date Placeholder 3">
            <a:extLst>
              <a:ext uri="{FF2B5EF4-FFF2-40B4-BE49-F238E27FC236}">
                <a16:creationId xmlns:a16="http://schemas.microsoft.com/office/drawing/2014/main" id="{160E7FB5-6CD5-4D74-9820-0C79964DE53F}"/>
              </a:ext>
            </a:extLst>
          </p:cNvPr>
          <p:cNvSpPr>
            <a:spLocks noGrp="1"/>
          </p:cNvSpPr>
          <p:nvPr>
            <p:ph type="dt" sz="half" idx="2"/>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7" name="Footer Placeholder 4">
            <a:extLst>
              <a:ext uri="{FF2B5EF4-FFF2-40B4-BE49-F238E27FC236}">
                <a16:creationId xmlns:a16="http://schemas.microsoft.com/office/drawing/2014/main" id="{C518959A-B5BD-487E-A6E9-6B9790F69D77}"/>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3083639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0850F-6DAD-481D-9698-920E300E212D}"/>
              </a:ext>
            </a:extLst>
          </p:cNvPr>
          <p:cNvSpPr>
            <a:spLocks noGrp="1"/>
          </p:cNvSpPr>
          <p:nvPr>
            <p:ph type="title" orient="vert" hasCustomPrompt="1"/>
          </p:nvPr>
        </p:nvSpPr>
        <p:spPr>
          <a:xfrm>
            <a:off x="8724900" y="365125"/>
            <a:ext cx="2628900" cy="5811838"/>
          </a:xfrm>
        </p:spPr>
        <p:txBody>
          <a:bodyPr vert="eaVert"/>
          <a:lstStyle/>
          <a:p>
            <a:r>
              <a:rPr lang="en-US" dirty="0"/>
              <a:t>Click to edit title</a:t>
            </a:r>
          </a:p>
        </p:txBody>
      </p:sp>
      <p:sp>
        <p:nvSpPr>
          <p:cNvPr id="3" name="Vertical Text Placeholder 2">
            <a:extLst>
              <a:ext uri="{FF2B5EF4-FFF2-40B4-BE49-F238E27FC236}">
                <a16:creationId xmlns:a16="http://schemas.microsoft.com/office/drawing/2014/main" id="{9A364985-5A53-4BC5-9B57-601B1728ACD9}"/>
              </a:ext>
            </a:extLst>
          </p:cNvPr>
          <p:cNvSpPr>
            <a:spLocks noGrp="1"/>
          </p:cNvSpPr>
          <p:nvPr>
            <p:ph type="body" orient="vert" idx="1" hasCustomPrompt="1"/>
          </p:nvPr>
        </p:nvSpPr>
        <p:spPr>
          <a:xfrm>
            <a:off x="838200" y="365125"/>
            <a:ext cx="7734300" cy="5811838"/>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DA4F6A-32B8-4B7E-8824-54652DDD7D65}"/>
              </a:ext>
            </a:extLst>
          </p:cNvPr>
          <p:cNvSpPr>
            <a:spLocks noGrp="1"/>
          </p:cNvSpPr>
          <p:nvPr>
            <p:ph type="sldNum" sz="quarter" idx="12"/>
          </p:nvPr>
        </p:nvSpPr>
        <p:spPr/>
        <p:txBody>
          <a:bodyPr/>
          <a:lstStyle>
            <a:lvl1pPr>
              <a:defRPr>
                <a:solidFill>
                  <a:srgbClr val="000000"/>
                </a:solidFill>
              </a:defRPr>
            </a:lvl1pPr>
          </a:lstStyle>
          <a:p>
            <a:fld id="{976DDD58-D8DD-4246-BF3E-601380F8B977}" type="slidenum">
              <a:rPr lang="en-US" smtClean="0"/>
              <a:pPr/>
              <a:t>‹#›</a:t>
            </a:fld>
            <a:endParaRPr lang="en-US" dirty="0"/>
          </a:p>
        </p:txBody>
      </p:sp>
      <p:sp>
        <p:nvSpPr>
          <p:cNvPr id="5" name="Date Placeholder 3">
            <a:extLst>
              <a:ext uri="{FF2B5EF4-FFF2-40B4-BE49-F238E27FC236}">
                <a16:creationId xmlns:a16="http://schemas.microsoft.com/office/drawing/2014/main" id="{153B486A-23B3-4B2F-A8C9-CBF2F8F5D9BE}"/>
              </a:ext>
            </a:extLst>
          </p:cNvPr>
          <p:cNvSpPr>
            <a:spLocks noGrp="1"/>
          </p:cNvSpPr>
          <p:nvPr>
            <p:ph type="dt" sz="half" idx="2"/>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7" name="Footer Placeholder 4">
            <a:extLst>
              <a:ext uri="{FF2B5EF4-FFF2-40B4-BE49-F238E27FC236}">
                <a16:creationId xmlns:a16="http://schemas.microsoft.com/office/drawing/2014/main" id="{0EA88F65-6D36-4018-A0F9-D69DD34D0A39}"/>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Tree>
    <p:extLst>
      <p:ext uri="{BB962C8B-B14F-4D97-AF65-F5344CB8AC3E}">
        <p14:creationId xmlns:p14="http://schemas.microsoft.com/office/powerpoint/2010/main" val="232619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3AF3-5608-4FBB-9F90-2D06EEAB2D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B49C4F-40EB-44CF-B58F-61E839A4F036}"/>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4" name="Footer Placeholder 3">
            <a:extLst>
              <a:ext uri="{FF2B5EF4-FFF2-40B4-BE49-F238E27FC236}">
                <a16:creationId xmlns:a16="http://schemas.microsoft.com/office/drawing/2014/main" id="{3AF3312A-C209-46BA-862F-3F46CFAE0D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CF0212-CD4C-47F7-B9F2-9D8CE22B3EB8}"/>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384068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8D4BE-82D7-49F8-BA89-5BF5C5FC5BE8}"/>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3" name="Footer Placeholder 2">
            <a:extLst>
              <a:ext uri="{FF2B5EF4-FFF2-40B4-BE49-F238E27FC236}">
                <a16:creationId xmlns:a16="http://schemas.microsoft.com/office/drawing/2014/main" id="{0B9A9756-3F24-4412-8160-218AD20B33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7A5B67-C3E0-4A59-9DB6-B5ECAACABF91}"/>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117458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BFA1-A3CD-4D51-920F-4C818A1E4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73E7F0-EE2C-4BB0-AD4E-263F2B0ED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CEA694-056F-468C-B44F-6C7C3CCFB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91B71D-BE7A-40DF-895C-B8162D1B6E24}"/>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6" name="Footer Placeholder 5">
            <a:extLst>
              <a:ext uri="{FF2B5EF4-FFF2-40B4-BE49-F238E27FC236}">
                <a16:creationId xmlns:a16="http://schemas.microsoft.com/office/drawing/2014/main" id="{2EAC876A-DBE5-470D-86F3-ADCF3F009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CE7D7-B1BB-4F93-AA1E-95714F3E5CCF}"/>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296137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AB70-F148-4957-B859-59C1F2D24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31D74E-65CE-4233-A73A-2836446023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560B7B-3543-404B-9932-DC379BF20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7158F2-457E-40E4-B029-1196DBA5149A}"/>
              </a:ext>
            </a:extLst>
          </p:cNvPr>
          <p:cNvSpPr>
            <a:spLocks noGrp="1"/>
          </p:cNvSpPr>
          <p:nvPr>
            <p:ph type="dt" sz="half" idx="10"/>
          </p:nvPr>
        </p:nvSpPr>
        <p:spPr/>
        <p:txBody>
          <a:bodyPr/>
          <a:lstStyle/>
          <a:p>
            <a:fld id="{0BB52205-101E-4CFB-AF1C-38297B5697EF}" type="datetimeFigureOut">
              <a:rPr lang="en-US" smtClean="0"/>
              <a:t>11/1/2023</a:t>
            </a:fld>
            <a:endParaRPr lang="en-US"/>
          </a:p>
        </p:txBody>
      </p:sp>
      <p:sp>
        <p:nvSpPr>
          <p:cNvPr id="6" name="Footer Placeholder 5">
            <a:extLst>
              <a:ext uri="{FF2B5EF4-FFF2-40B4-BE49-F238E27FC236}">
                <a16:creationId xmlns:a16="http://schemas.microsoft.com/office/drawing/2014/main" id="{568DDA19-9B84-4CEA-9CDC-D1A08EC1E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F5A25-6B60-400C-8804-8FFFBD92A736}"/>
              </a:ext>
            </a:extLst>
          </p:cNvPr>
          <p:cNvSpPr>
            <a:spLocks noGrp="1"/>
          </p:cNvSpPr>
          <p:nvPr>
            <p:ph type="sldNum" sz="quarter" idx="12"/>
          </p:nvPr>
        </p:nvSpPr>
        <p:spPr/>
        <p:txBody>
          <a:bodyPr/>
          <a:lstStyle/>
          <a:p>
            <a:fld id="{51A0D6C9-A830-4746-B7AD-A08C2351378F}" type="slidenum">
              <a:rPr lang="en-US" smtClean="0"/>
              <a:t>‹#›</a:t>
            </a:fld>
            <a:endParaRPr lang="en-US"/>
          </a:p>
        </p:txBody>
      </p:sp>
    </p:spTree>
    <p:extLst>
      <p:ext uri="{BB962C8B-B14F-4D97-AF65-F5344CB8AC3E}">
        <p14:creationId xmlns:p14="http://schemas.microsoft.com/office/powerpoint/2010/main" val="102146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221FF-B5B5-4D69-9C55-962949A35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E036-D341-4A92-A9E8-9EFB5D7B9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9EE93-3904-40A0-8751-AEE3D9963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52205-101E-4CFB-AF1C-38297B5697EF}" type="datetimeFigureOut">
              <a:rPr lang="en-US" smtClean="0"/>
              <a:t>11/1/2023</a:t>
            </a:fld>
            <a:endParaRPr lang="en-US"/>
          </a:p>
        </p:txBody>
      </p:sp>
      <p:sp>
        <p:nvSpPr>
          <p:cNvPr id="5" name="Footer Placeholder 4">
            <a:extLst>
              <a:ext uri="{FF2B5EF4-FFF2-40B4-BE49-F238E27FC236}">
                <a16:creationId xmlns:a16="http://schemas.microsoft.com/office/drawing/2014/main" id="{F3F3DF48-8839-4924-8CD8-C7222EB41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51C8C7-2E64-433A-9505-751632E63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0D6C9-A830-4746-B7AD-A08C2351378F}" type="slidenum">
              <a:rPr lang="en-US" smtClean="0"/>
              <a:t>‹#›</a:t>
            </a:fld>
            <a:endParaRPr lang="en-US"/>
          </a:p>
        </p:txBody>
      </p:sp>
    </p:spTree>
    <p:extLst>
      <p:ext uri="{BB962C8B-B14F-4D97-AF65-F5344CB8AC3E}">
        <p14:creationId xmlns:p14="http://schemas.microsoft.com/office/powerpoint/2010/main" val="2086983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11/1/2023</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646781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274FF-17E4-4094-98DA-0B6FAD431F03}"/>
              </a:ext>
            </a:extLst>
          </p:cNvPr>
          <p:cNvSpPr>
            <a:spLocks noGrp="1"/>
          </p:cNvSpPr>
          <p:nvPr>
            <p:ph type="title"/>
          </p:nvPr>
        </p:nvSpPr>
        <p:spPr>
          <a:xfrm>
            <a:off x="838200" y="-8378"/>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83FD3370-884C-4558-AB7D-1628F7D3554F}"/>
              </a:ext>
            </a:extLst>
          </p:cNvPr>
          <p:cNvSpPr>
            <a:spLocks noGrp="1"/>
          </p:cNvSpPr>
          <p:nvPr>
            <p:ph type="body" idx="1"/>
          </p:nvPr>
        </p:nvSpPr>
        <p:spPr>
          <a:xfrm>
            <a:off x="838200" y="1524000"/>
            <a:ext cx="10515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72FB26-4934-47E2-80C0-0B78B192C146}"/>
              </a:ext>
            </a:extLst>
          </p:cNvPr>
          <p:cNvSpPr>
            <a:spLocks noGrp="1"/>
          </p:cNvSpPr>
          <p:nvPr>
            <p:ph type="dt" sz="half" idx="2"/>
          </p:nvPr>
        </p:nvSpPr>
        <p:spPr>
          <a:xfrm>
            <a:off x="838200" y="6476207"/>
            <a:ext cx="2743200" cy="365125"/>
          </a:xfrm>
          <a:prstGeom prst="rect">
            <a:avLst/>
          </a:prstGeom>
        </p:spPr>
        <p:txBody>
          <a:bodyPr vert="horz" lIns="91440" tIns="45720" rIns="91440" bIns="45720" rtlCol="0" anchor="ctr"/>
          <a:lstStyle>
            <a:lvl1pPr algn="l">
              <a:defRPr sz="1200">
                <a:solidFill>
                  <a:srgbClr val="000000"/>
                </a:solidFill>
                <a:latin typeface="+mj-lt"/>
              </a:defRPr>
            </a:lvl1pPr>
          </a:lstStyle>
          <a:p>
            <a:endParaRPr lang="en-US" dirty="0"/>
          </a:p>
        </p:txBody>
      </p:sp>
      <p:sp>
        <p:nvSpPr>
          <p:cNvPr id="5" name="Footer Placeholder 4">
            <a:extLst>
              <a:ext uri="{FF2B5EF4-FFF2-40B4-BE49-F238E27FC236}">
                <a16:creationId xmlns:a16="http://schemas.microsoft.com/office/drawing/2014/main" id="{2C7D5F70-D06F-4DB2-84B9-5B09641CCDCA}"/>
              </a:ext>
            </a:extLst>
          </p:cNvPr>
          <p:cNvSpPr>
            <a:spLocks noGrp="1"/>
          </p:cNvSpPr>
          <p:nvPr>
            <p:ph type="ftr" sz="quarter" idx="3"/>
          </p:nvPr>
        </p:nvSpPr>
        <p:spPr>
          <a:xfrm>
            <a:off x="4038600" y="6476207"/>
            <a:ext cx="4114800" cy="365125"/>
          </a:xfrm>
          <a:prstGeom prst="rect">
            <a:avLst/>
          </a:prstGeom>
        </p:spPr>
        <p:txBody>
          <a:bodyPr vert="horz" lIns="91440" tIns="45720" rIns="91440" bIns="45720" rtlCol="0" anchor="ctr"/>
          <a:lstStyle>
            <a:lvl1pPr algn="ctr">
              <a:defRPr sz="1200">
                <a:solidFill>
                  <a:srgbClr val="000000"/>
                </a:solidFill>
                <a:latin typeface="+mj-lt"/>
              </a:defRPr>
            </a:lvl1pPr>
          </a:lstStyle>
          <a:p>
            <a:endParaRPr lang="en-US" dirty="0"/>
          </a:p>
        </p:txBody>
      </p:sp>
      <p:sp>
        <p:nvSpPr>
          <p:cNvPr id="6" name="Slide Number Placeholder 5">
            <a:extLst>
              <a:ext uri="{FF2B5EF4-FFF2-40B4-BE49-F238E27FC236}">
                <a16:creationId xmlns:a16="http://schemas.microsoft.com/office/drawing/2014/main" id="{C3250B21-A9D1-4BB5-8D0C-C3F9E82ECEF4}"/>
              </a:ext>
            </a:extLst>
          </p:cNvPr>
          <p:cNvSpPr>
            <a:spLocks noGrp="1"/>
          </p:cNvSpPr>
          <p:nvPr>
            <p:ph type="sldNum" sz="quarter" idx="4"/>
          </p:nvPr>
        </p:nvSpPr>
        <p:spPr>
          <a:xfrm>
            <a:off x="8610600" y="6476207"/>
            <a:ext cx="2743200" cy="365125"/>
          </a:xfrm>
          <a:prstGeom prst="rect">
            <a:avLst/>
          </a:prstGeom>
        </p:spPr>
        <p:txBody>
          <a:bodyPr vert="horz" lIns="91440" tIns="45720" rIns="91440" bIns="45720" rtlCol="0" anchor="ctr"/>
          <a:lstStyle>
            <a:lvl1pPr algn="r">
              <a:defRPr sz="1200">
                <a:solidFill>
                  <a:srgbClr val="000000"/>
                </a:solidFill>
                <a:latin typeface="+mj-lt"/>
              </a:defRPr>
            </a:lvl1pPr>
          </a:lstStyle>
          <a:p>
            <a:fld id="{976DDD58-D8DD-4246-BF3E-601380F8B977}" type="slidenum">
              <a:rPr lang="en-US" smtClean="0"/>
              <a:pPr/>
              <a:t>‹#›</a:t>
            </a:fld>
            <a:endParaRPr lang="en-US" dirty="0"/>
          </a:p>
        </p:txBody>
      </p:sp>
    </p:spTree>
    <p:extLst>
      <p:ext uri="{BB962C8B-B14F-4D97-AF65-F5344CB8AC3E}">
        <p14:creationId xmlns:p14="http://schemas.microsoft.com/office/powerpoint/2010/main" val="6671824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Lst>
  <p:hf hdr="0" ftr="0" dt="0"/>
  <p:txStyles>
    <p:titleStyle>
      <a:lvl1pPr algn="l" defTabSz="914400" rtl="0" eaLnBrk="1" latinLnBrk="0" hangingPunct="1">
        <a:lnSpc>
          <a:spcPct val="90000"/>
        </a:lnSpc>
        <a:spcBef>
          <a:spcPct val="0"/>
        </a:spcBef>
        <a:buNone/>
        <a:defRPr sz="4400" kern="1200">
          <a:solidFill>
            <a:srgbClr val="004D78"/>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hyperlink" Target="https://www.justice.gov/olp/page/file/1204386/download" TargetMode="External"/><Relationship Id="rId2" Type="http://schemas.openxmlformats.org/officeDocument/2006/relationships/hyperlink" Target="https://fsc.txcourts.gov/AccreditedLabPublic" TargetMode="Externa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hyperlink" Target="mailto:Trampas.Gooding@dps.texas.gov" TargetMode="External"/><Relationship Id="rId2" Type="http://schemas.openxmlformats.org/officeDocument/2006/relationships/hyperlink" Target="mailto:coldcaseunit@oag.texas.gov" TargetMode="External"/><Relationship Id="rId1" Type="http://schemas.openxmlformats.org/officeDocument/2006/relationships/slideLayout" Target="../slideLayouts/slideLayout34.xml"/><Relationship Id="rId4" Type="http://schemas.openxmlformats.org/officeDocument/2006/relationships/hyperlink" Target="https://seasonofjustic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E017-380F-4CA0-B6E5-2055CEA4E5D9}"/>
              </a:ext>
            </a:extLst>
          </p:cNvPr>
          <p:cNvSpPr>
            <a:spLocks noGrp="1"/>
          </p:cNvSpPr>
          <p:nvPr>
            <p:ph type="ctrTitle"/>
          </p:nvPr>
        </p:nvSpPr>
        <p:spPr/>
        <p:txBody>
          <a:bodyPr>
            <a:normAutofit/>
          </a:bodyPr>
          <a:lstStyle/>
          <a:p>
            <a:r>
              <a:rPr lang="en-US" b="1" dirty="0">
                <a:solidFill>
                  <a:srgbClr val="000000"/>
                </a:solidFill>
                <a:latin typeface="Times New Roman" panose="02020603050405020304" pitchFamily="18" charset="0"/>
                <a:ea typeface="Times New Roman" panose="02020603050405020304" pitchFamily="18" charset="0"/>
              </a:rPr>
              <a:t>DNA </a:t>
            </a:r>
            <a:r>
              <a:rPr lang="en-US" b="1" dirty="0">
                <a:latin typeface="Times New Roman" panose="02020603050405020304" pitchFamily="18" charset="0"/>
                <a:ea typeface="Times New Roman" panose="02020603050405020304" pitchFamily="18" charset="0"/>
              </a:rPr>
              <a:t>Technology on the Horizon</a:t>
            </a:r>
            <a:r>
              <a:rPr lang="en-US" dirty="0">
                <a:solidFill>
                  <a:srgbClr val="000000"/>
                </a:solidFill>
                <a:latin typeface="Times New Roman" panose="02020603050405020304" pitchFamily="18" charset="0"/>
                <a:ea typeface="Times New Roman" panose="02020603050405020304" pitchFamily="18" charset="0"/>
              </a:rPr>
              <a:t> </a:t>
            </a:r>
            <a:endParaRPr lang="en-US" dirty="0"/>
          </a:p>
        </p:txBody>
      </p:sp>
      <p:sp>
        <p:nvSpPr>
          <p:cNvPr id="3" name="Subtitle 2">
            <a:extLst>
              <a:ext uri="{FF2B5EF4-FFF2-40B4-BE49-F238E27FC236}">
                <a16:creationId xmlns:a16="http://schemas.microsoft.com/office/drawing/2014/main" id="{521A7EEB-B12E-4A09-84FB-1C1F28A8FD3F}"/>
              </a:ext>
            </a:extLst>
          </p:cNvPr>
          <p:cNvSpPr>
            <a:spLocks noGrp="1"/>
          </p:cNvSpPr>
          <p:nvPr>
            <p:ph type="subTitle" idx="1"/>
          </p:nvPr>
        </p:nvSpPr>
        <p:spPr>
          <a:xfrm>
            <a:off x="1524000" y="3940464"/>
            <a:ext cx="9144000" cy="1655762"/>
          </a:xfrm>
        </p:spPr>
        <p:txBody>
          <a:bodyPr/>
          <a:lstStyle/>
          <a:p>
            <a:r>
              <a:rPr lang="en-US" i="1" dirty="0">
                <a:solidFill>
                  <a:srgbClr val="000000"/>
                </a:solidFill>
                <a:latin typeface="Times New Roman" panose="02020603050405020304" pitchFamily="18" charset="0"/>
                <a:ea typeface="Times New Roman" panose="02020603050405020304" pitchFamily="18" charset="0"/>
              </a:rPr>
              <a:t>Michael Coble (UNTHSC/CHI)</a:t>
            </a:r>
            <a:r>
              <a:rPr lang="en-US" i="1" dirty="0">
                <a:latin typeface="Times New Roman" panose="02020603050405020304" pitchFamily="18" charset="0"/>
                <a:ea typeface="Times New Roman" panose="02020603050405020304" pitchFamily="18" charset="0"/>
              </a:rPr>
              <a:t> </a:t>
            </a:r>
          </a:p>
          <a:p>
            <a:r>
              <a:rPr lang="en-US" i="1" dirty="0">
                <a:latin typeface="Times New Roman" panose="02020603050405020304" pitchFamily="18" charset="0"/>
                <a:ea typeface="Times New Roman" panose="02020603050405020304" pitchFamily="18" charset="0"/>
              </a:rPr>
              <a:t>Mindy Montford (Office of the Attorney General)</a:t>
            </a:r>
          </a:p>
          <a:p>
            <a:r>
              <a:rPr lang="en-US" i="1" dirty="0">
                <a:latin typeface="Times New Roman" panose="02020603050405020304" pitchFamily="18" charset="0"/>
                <a:ea typeface="Times New Roman" panose="02020603050405020304" pitchFamily="18" charset="0"/>
              </a:rPr>
              <a:t> Lieutenant Trampas Gooding (Texas Rangers) </a:t>
            </a:r>
            <a:r>
              <a:rPr lang="en-US" dirty="0">
                <a:solidFill>
                  <a:srgbClr val="000000"/>
                </a:solidFill>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a:t>
            </a:r>
            <a:endParaRPr lang="en-US" dirty="0"/>
          </a:p>
          <a:p>
            <a:endParaRPr lang="en-US" dirty="0"/>
          </a:p>
        </p:txBody>
      </p:sp>
      <p:sp>
        <p:nvSpPr>
          <p:cNvPr id="8" name="TextBox 7">
            <a:extLst>
              <a:ext uri="{FF2B5EF4-FFF2-40B4-BE49-F238E27FC236}">
                <a16:creationId xmlns:a16="http://schemas.microsoft.com/office/drawing/2014/main" id="{CFAA2911-EFBC-45FA-91A2-5DF7E8F7C57A}"/>
              </a:ext>
            </a:extLst>
          </p:cNvPr>
          <p:cNvSpPr txBox="1"/>
          <p:nvPr/>
        </p:nvSpPr>
        <p:spPr>
          <a:xfrm>
            <a:off x="1470567" y="384616"/>
            <a:ext cx="9250866" cy="461665"/>
          </a:xfrm>
          <a:prstGeom prst="rect">
            <a:avLst/>
          </a:prstGeom>
          <a:noFill/>
        </p:spPr>
        <p:txBody>
          <a:bodyPr wrap="none" rtlCol="0">
            <a:spAutoFit/>
          </a:bodyPr>
          <a:lstStyle/>
          <a:p>
            <a:r>
              <a:rPr lang="en-US" sz="2400" dirty="0"/>
              <a:t>Understanding Forensic DNA Analysis: A Program for Lawyers and Judges</a:t>
            </a:r>
          </a:p>
        </p:txBody>
      </p:sp>
      <p:sp>
        <p:nvSpPr>
          <p:cNvPr id="9" name="TextBox 8">
            <a:extLst>
              <a:ext uri="{FF2B5EF4-FFF2-40B4-BE49-F238E27FC236}">
                <a16:creationId xmlns:a16="http://schemas.microsoft.com/office/drawing/2014/main" id="{52CF6866-DC2D-439C-95BE-BABD53BB1868}"/>
              </a:ext>
            </a:extLst>
          </p:cNvPr>
          <p:cNvSpPr txBox="1"/>
          <p:nvPr/>
        </p:nvSpPr>
        <p:spPr>
          <a:xfrm>
            <a:off x="4573788" y="6026728"/>
            <a:ext cx="3044423" cy="646331"/>
          </a:xfrm>
          <a:prstGeom prst="rect">
            <a:avLst/>
          </a:prstGeom>
          <a:noFill/>
        </p:spPr>
        <p:txBody>
          <a:bodyPr wrap="none" rtlCol="0">
            <a:spAutoFit/>
          </a:bodyPr>
          <a:lstStyle/>
          <a:p>
            <a:pPr algn="ctr"/>
            <a:r>
              <a:rPr lang="en-US" dirty="0"/>
              <a:t>Texas State Capitol Auditorium</a:t>
            </a:r>
          </a:p>
          <a:p>
            <a:pPr algn="ctr"/>
            <a:r>
              <a:rPr lang="en-US" dirty="0"/>
              <a:t>November 3, 2023</a:t>
            </a:r>
          </a:p>
        </p:txBody>
      </p:sp>
    </p:spTree>
    <p:extLst>
      <p:ext uri="{BB962C8B-B14F-4D97-AF65-F5344CB8AC3E}">
        <p14:creationId xmlns:p14="http://schemas.microsoft.com/office/powerpoint/2010/main" val="191546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a:t>Cal-DOJ study found that 89-97% of the authentic fathers and 59-74% of the authentic full-siblings detected through their approach.</a:t>
            </a:r>
          </a:p>
          <a:p>
            <a:r>
              <a:rPr lang="en-US" dirty="0"/>
              <a:t>This provides confidence that their process will more likely than not detect a true relative should a paternally-related full-sibling, parent, or child be present in the database.</a:t>
            </a:r>
          </a:p>
          <a:p>
            <a:r>
              <a:rPr lang="en-US" dirty="0"/>
              <a:t>Similar results to other studies.</a:t>
            </a:r>
          </a:p>
        </p:txBody>
      </p:sp>
      <p:sp>
        <p:nvSpPr>
          <p:cNvPr id="5" name="TextBox 4"/>
          <p:cNvSpPr txBox="1"/>
          <p:nvPr/>
        </p:nvSpPr>
        <p:spPr>
          <a:xfrm>
            <a:off x="7391400" y="6400800"/>
            <a:ext cx="3051669" cy="369332"/>
          </a:xfrm>
          <a:prstGeom prst="rect">
            <a:avLst/>
          </a:prstGeom>
          <a:noFill/>
        </p:spPr>
        <p:txBody>
          <a:bodyPr wrap="none" rtlCol="0">
            <a:spAutoFit/>
          </a:bodyPr>
          <a:lstStyle/>
          <a:p>
            <a:pPr defTabSz="914353"/>
            <a:r>
              <a:rPr lang="en-US" i="1" dirty="0">
                <a:solidFill>
                  <a:prstClr val="white">
                    <a:lumMod val="50000"/>
                  </a:prstClr>
                </a:solidFill>
                <a:latin typeface="Calibri"/>
              </a:rPr>
              <a:t>Myers et al. 2011, FSI-Genetics</a:t>
            </a:r>
          </a:p>
        </p:txBody>
      </p:sp>
    </p:spTree>
    <p:extLst>
      <p:ext uri="{BB962C8B-B14F-4D97-AF65-F5344CB8AC3E}">
        <p14:creationId xmlns:p14="http://schemas.microsoft.com/office/powerpoint/2010/main" val="305921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Familial Searching</a:t>
            </a:r>
          </a:p>
        </p:txBody>
      </p:sp>
      <p:sp>
        <p:nvSpPr>
          <p:cNvPr id="3" name="Content Placeholder 2"/>
          <p:cNvSpPr>
            <a:spLocks noGrp="1"/>
          </p:cNvSpPr>
          <p:nvPr>
            <p:ph idx="1"/>
          </p:nvPr>
        </p:nvSpPr>
        <p:spPr/>
        <p:txBody>
          <a:bodyPr/>
          <a:lstStyle/>
          <a:p>
            <a:r>
              <a:rPr lang="en-US" dirty="0"/>
              <a:t>Not performed at a national level (only states)</a:t>
            </a:r>
          </a:p>
          <a:p>
            <a:pPr marL="0" indent="0">
              <a:buNone/>
            </a:pPr>
            <a:endParaRPr lang="en-US" dirty="0"/>
          </a:p>
          <a:p>
            <a:r>
              <a:rPr lang="en-US" dirty="0"/>
              <a:t>False positives (allele sharing by chance)</a:t>
            </a:r>
          </a:p>
          <a:p>
            <a:endParaRPr lang="en-US" dirty="0"/>
          </a:p>
          <a:p>
            <a:r>
              <a:rPr lang="en-US" dirty="0"/>
              <a:t>Y-STR testing – can reduce the number of false positives</a:t>
            </a:r>
          </a:p>
          <a:p>
            <a:endParaRPr lang="en-US" dirty="0"/>
          </a:p>
          <a:p>
            <a:r>
              <a:rPr lang="en-US" dirty="0"/>
              <a:t>Females in the database – No Y-STR testing!! </a:t>
            </a:r>
          </a:p>
          <a:p>
            <a:endParaRPr lang="en-US" dirty="0"/>
          </a:p>
          <a:p>
            <a:endParaRPr lang="en-US" dirty="0"/>
          </a:p>
        </p:txBody>
      </p:sp>
    </p:spTree>
    <p:extLst>
      <p:ext uri="{BB962C8B-B14F-4D97-AF65-F5344CB8AC3E}">
        <p14:creationId xmlns:p14="http://schemas.microsoft.com/office/powerpoint/2010/main" val="229016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if Familial Searching Fails?</a:t>
            </a:r>
          </a:p>
        </p:txBody>
      </p:sp>
      <p:sp>
        <p:nvSpPr>
          <p:cNvPr id="3" name="Content Placeholder 2"/>
          <p:cNvSpPr>
            <a:spLocks noGrp="1"/>
          </p:cNvSpPr>
          <p:nvPr>
            <p:ph idx="1"/>
          </p:nvPr>
        </p:nvSpPr>
        <p:spPr/>
        <p:txBody>
          <a:bodyPr>
            <a:normAutofit/>
          </a:bodyPr>
          <a:lstStyle/>
          <a:p>
            <a:r>
              <a:rPr lang="en-US" dirty="0"/>
              <a:t>Continue to wait for the POI or a close family member to be enrolled in the CODIS database… </a:t>
            </a:r>
          </a:p>
          <a:p>
            <a:pPr marL="0" indent="0">
              <a:buNone/>
            </a:pPr>
            <a:endParaRPr lang="en-US" dirty="0"/>
          </a:p>
        </p:txBody>
      </p:sp>
      <p:pic>
        <p:nvPicPr>
          <p:cNvPr id="4" name="Picture 3"/>
          <p:cNvPicPr>
            <a:picLocks noChangeAspect="1"/>
          </p:cNvPicPr>
          <p:nvPr/>
        </p:nvPicPr>
        <p:blipFill>
          <a:blip r:embed="rId2"/>
          <a:stretch>
            <a:fillRect/>
          </a:stretch>
        </p:blipFill>
        <p:spPr>
          <a:xfrm>
            <a:off x="4935989" y="2635485"/>
            <a:ext cx="1991320" cy="4151547"/>
          </a:xfrm>
          <a:prstGeom prst="rect">
            <a:avLst/>
          </a:prstGeom>
        </p:spPr>
      </p:pic>
    </p:spTree>
    <p:extLst>
      <p:ext uri="{BB962C8B-B14F-4D97-AF65-F5344CB8AC3E}">
        <p14:creationId xmlns:p14="http://schemas.microsoft.com/office/powerpoint/2010/main" val="181269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US" dirty="0"/>
            </a:br>
            <a:r>
              <a:rPr lang="en-US" dirty="0"/>
              <a:t>Familial Searching (FGG)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641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05055" y="342470"/>
            <a:ext cx="4365570" cy="1143000"/>
          </a:xfrm>
          <a:prstGeom prst="rect">
            <a:avLst/>
          </a:prstGeom>
        </p:spPr>
        <p:txBody>
          <a:bodyPr/>
          <a:lstStyle/>
          <a:p>
            <a:r>
              <a:rPr lang="en-US" dirty="0"/>
              <a:t>STRs vs. SNPs</a:t>
            </a:r>
          </a:p>
        </p:txBody>
      </p:sp>
      <p:grpSp>
        <p:nvGrpSpPr>
          <p:cNvPr id="124" name="Group 123"/>
          <p:cNvGrpSpPr/>
          <p:nvPr/>
        </p:nvGrpSpPr>
        <p:grpSpPr>
          <a:xfrm>
            <a:off x="1752600" y="1828800"/>
            <a:ext cx="1600200" cy="152400"/>
            <a:chOff x="228600" y="1828800"/>
            <a:chExt cx="1600200" cy="152400"/>
          </a:xfrm>
        </p:grpSpPr>
        <p:sp>
          <p:nvSpPr>
            <p:cNvPr id="12" name="Rectangle 11"/>
            <p:cNvSpPr/>
            <p:nvPr/>
          </p:nvSpPr>
          <p:spPr>
            <a:xfrm>
              <a:off x="228600" y="1828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3" name="Rectangle 12"/>
            <p:cNvSpPr/>
            <p:nvPr/>
          </p:nvSpPr>
          <p:spPr>
            <a:xfrm>
              <a:off x="457200" y="1828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4" name="Rectangle 13"/>
            <p:cNvSpPr/>
            <p:nvPr/>
          </p:nvSpPr>
          <p:spPr>
            <a:xfrm>
              <a:off x="685800" y="1828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5" name="Rectangle 14"/>
            <p:cNvSpPr/>
            <p:nvPr/>
          </p:nvSpPr>
          <p:spPr>
            <a:xfrm>
              <a:off x="914400" y="1828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6" name="Rectangle 15"/>
            <p:cNvSpPr/>
            <p:nvPr/>
          </p:nvSpPr>
          <p:spPr>
            <a:xfrm>
              <a:off x="1143000" y="1828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7" name="Rectangle 16"/>
            <p:cNvSpPr/>
            <p:nvPr/>
          </p:nvSpPr>
          <p:spPr>
            <a:xfrm>
              <a:off x="1371600" y="1828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8" name="Rectangle 17"/>
            <p:cNvSpPr/>
            <p:nvPr/>
          </p:nvSpPr>
          <p:spPr>
            <a:xfrm>
              <a:off x="1600200" y="1828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grpSp>
      <p:grpSp>
        <p:nvGrpSpPr>
          <p:cNvPr id="125" name="Group 124"/>
          <p:cNvGrpSpPr/>
          <p:nvPr/>
        </p:nvGrpSpPr>
        <p:grpSpPr>
          <a:xfrm>
            <a:off x="1752600" y="2222500"/>
            <a:ext cx="1828800" cy="152400"/>
            <a:chOff x="228600" y="2209800"/>
            <a:chExt cx="1828800" cy="152400"/>
          </a:xfrm>
        </p:grpSpPr>
        <p:sp>
          <p:nvSpPr>
            <p:cNvPr id="28" name="Rectangle 27"/>
            <p:cNvSpPr/>
            <p:nvPr/>
          </p:nvSpPr>
          <p:spPr>
            <a:xfrm>
              <a:off x="228600" y="2209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29" name="Rectangle 28"/>
            <p:cNvSpPr/>
            <p:nvPr/>
          </p:nvSpPr>
          <p:spPr>
            <a:xfrm>
              <a:off x="457200" y="2209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30" name="Rectangle 29"/>
            <p:cNvSpPr/>
            <p:nvPr/>
          </p:nvSpPr>
          <p:spPr>
            <a:xfrm>
              <a:off x="685800" y="2209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31" name="Rectangle 30"/>
            <p:cNvSpPr/>
            <p:nvPr/>
          </p:nvSpPr>
          <p:spPr>
            <a:xfrm>
              <a:off x="914400" y="2209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32" name="Rectangle 31"/>
            <p:cNvSpPr/>
            <p:nvPr/>
          </p:nvSpPr>
          <p:spPr>
            <a:xfrm>
              <a:off x="1143000" y="2209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33" name="Rectangle 32"/>
            <p:cNvSpPr/>
            <p:nvPr/>
          </p:nvSpPr>
          <p:spPr>
            <a:xfrm>
              <a:off x="1371600" y="2209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34" name="Rectangle 33"/>
            <p:cNvSpPr/>
            <p:nvPr/>
          </p:nvSpPr>
          <p:spPr>
            <a:xfrm>
              <a:off x="1600200" y="2209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35" name="Rectangle 34"/>
            <p:cNvSpPr/>
            <p:nvPr/>
          </p:nvSpPr>
          <p:spPr>
            <a:xfrm>
              <a:off x="1828800" y="2209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grpSp>
      <p:grpSp>
        <p:nvGrpSpPr>
          <p:cNvPr id="126" name="Group 125"/>
          <p:cNvGrpSpPr/>
          <p:nvPr/>
        </p:nvGrpSpPr>
        <p:grpSpPr>
          <a:xfrm>
            <a:off x="1752600" y="2616200"/>
            <a:ext cx="2065712" cy="152400"/>
            <a:chOff x="228600" y="2590800"/>
            <a:chExt cx="2065712" cy="152400"/>
          </a:xfrm>
        </p:grpSpPr>
        <p:sp>
          <p:nvSpPr>
            <p:cNvPr id="44" name="Rectangle 43"/>
            <p:cNvSpPr/>
            <p:nvPr/>
          </p:nvSpPr>
          <p:spPr>
            <a:xfrm>
              <a:off x="228600" y="2590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45" name="Rectangle 44"/>
            <p:cNvSpPr/>
            <p:nvPr/>
          </p:nvSpPr>
          <p:spPr>
            <a:xfrm>
              <a:off x="457200" y="2590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46" name="Rectangle 45"/>
            <p:cNvSpPr/>
            <p:nvPr/>
          </p:nvSpPr>
          <p:spPr>
            <a:xfrm>
              <a:off x="685800" y="2590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47" name="Rectangle 46"/>
            <p:cNvSpPr/>
            <p:nvPr/>
          </p:nvSpPr>
          <p:spPr>
            <a:xfrm>
              <a:off x="914400" y="2590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48" name="Rectangle 47"/>
            <p:cNvSpPr/>
            <p:nvPr/>
          </p:nvSpPr>
          <p:spPr>
            <a:xfrm>
              <a:off x="1143000" y="2590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49" name="Rectangle 48"/>
            <p:cNvSpPr/>
            <p:nvPr/>
          </p:nvSpPr>
          <p:spPr>
            <a:xfrm>
              <a:off x="1371600" y="2590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50" name="Rectangle 49"/>
            <p:cNvSpPr/>
            <p:nvPr/>
          </p:nvSpPr>
          <p:spPr>
            <a:xfrm>
              <a:off x="1600200" y="2590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51" name="Rectangle 50"/>
            <p:cNvSpPr/>
            <p:nvPr/>
          </p:nvSpPr>
          <p:spPr>
            <a:xfrm>
              <a:off x="1828800" y="2590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52" name="Rectangle 51"/>
            <p:cNvSpPr/>
            <p:nvPr/>
          </p:nvSpPr>
          <p:spPr>
            <a:xfrm>
              <a:off x="2065712" y="2590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grpSp>
      <p:grpSp>
        <p:nvGrpSpPr>
          <p:cNvPr id="127" name="Group 126"/>
          <p:cNvGrpSpPr/>
          <p:nvPr/>
        </p:nvGrpSpPr>
        <p:grpSpPr>
          <a:xfrm>
            <a:off x="1752600" y="3009900"/>
            <a:ext cx="2294312" cy="152400"/>
            <a:chOff x="228600" y="2971800"/>
            <a:chExt cx="2294312" cy="152400"/>
          </a:xfrm>
        </p:grpSpPr>
        <p:sp>
          <p:nvSpPr>
            <p:cNvPr id="60" name="Rectangle 59"/>
            <p:cNvSpPr/>
            <p:nvPr/>
          </p:nvSpPr>
          <p:spPr>
            <a:xfrm>
              <a:off x="228600" y="2971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61" name="Rectangle 60"/>
            <p:cNvSpPr/>
            <p:nvPr/>
          </p:nvSpPr>
          <p:spPr>
            <a:xfrm>
              <a:off x="457200" y="2971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62" name="Rectangle 61"/>
            <p:cNvSpPr/>
            <p:nvPr/>
          </p:nvSpPr>
          <p:spPr>
            <a:xfrm>
              <a:off x="685800" y="2971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63" name="Rectangle 62"/>
            <p:cNvSpPr/>
            <p:nvPr/>
          </p:nvSpPr>
          <p:spPr>
            <a:xfrm>
              <a:off x="914400" y="2971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64" name="Rectangle 63"/>
            <p:cNvSpPr/>
            <p:nvPr/>
          </p:nvSpPr>
          <p:spPr>
            <a:xfrm>
              <a:off x="1143000" y="2971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65" name="Rectangle 64"/>
            <p:cNvSpPr/>
            <p:nvPr/>
          </p:nvSpPr>
          <p:spPr>
            <a:xfrm>
              <a:off x="1371600" y="2971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66" name="Rectangle 65"/>
            <p:cNvSpPr/>
            <p:nvPr/>
          </p:nvSpPr>
          <p:spPr>
            <a:xfrm>
              <a:off x="1600200" y="2971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67" name="Rectangle 66"/>
            <p:cNvSpPr/>
            <p:nvPr/>
          </p:nvSpPr>
          <p:spPr>
            <a:xfrm>
              <a:off x="1828800" y="2971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68" name="Rectangle 67"/>
            <p:cNvSpPr/>
            <p:nvPr/>
          </p:nvSpPr>
          <p:spPr>
            <a:xfrm>
              <a:off x="2065712" y="2971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69" name="Rectangle 68"/>
            <p:cNvSpPr/>
            <p:nvPr/>
          </p:nvSpPr>
          <p:spPr>
            <a:xfrm>
              <a:off x="2294312" y="2971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grpSp>
      <p:grpSp>
        <p:nvGrpSpPr>
          <p:cNvPr id="128" name="Group 127"/>
          <p:cNvGrpSpPr/>
          <p:nvPr/>
        </p:nvGrpSpPr>
        <p:grpSpPr>
          <a:xfrm>
            <a:off x="1752600" y="3403600"/>
            <a:ext cx="2522912" cy="152400"/>
            <a:chOff x="228600" y="3352800"/>
            <a:chExt cx="2522912" cy="152400"/>
          </a:xfrm>
        </p:grpSpPr>
        <p:sp>
          <p:nvSpPr>
            <p:cNvPr id="76" name="Rectangle 75"/>
            <p:cNvSpPr/>
            <p:nvPr/>
          </p:nvSpPr>
          <p:spPr>
            <a:xfrm>
              <a:off x="228600" y="3352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77" name="Rectangle 76"/>
            <p:cNvSpPr/>
            <p:nvPr/>
          </p:nvSpPr>
          <p:spPr>
            <a:xfrm>
              <a:off x="457200" y="3352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78" name="Rectangle 77"/>
            <p:cNvSpPr/>
            <p:nvPr/>
          </p:nvSpPr>
          <p:spPr>
            <a:xfrm>
              <a:off x="685800" y="3352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79" name="Rectangle 78"/>
            <p:cNvSpPr/>
            <p:nvPr/>
          </p:nvSpPr>
          <p:spPr>
            <a:xfrm>
              <a:off x="914400" y="3352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80" name="Rectangle 79"/>
            <p:cNvSpPr/>
            <p:nvPr/>
          </p:nvSpPr>
          <p:spPr>
            <a:xfrm>
              <a:off x="1143000" y="3352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81" name="Rectangle 80"/>
            <p:cNvSpPr/>
            <p:nvPr/>
          </p:nvSpPr>
          <p:spPr>
            <a:xfrm>
              <a:off x="1371600" y="3352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82" name="Rectangle 81"/>
            <p:cNvSpPr/>
            <p:nvPr/>
          </p:nvSpPr>
          <p:spPr>
            <a:xfrm>
              <a:off x="1600200" y="3352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83" name="Rectangle 82"/>
            <p:cNvSpPr/>
            <p:nvPr/>
          </p:nvSpPr>
          <p:spPr>
            <a:xfrm>
              <a:off x="1828800" y="3352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84" name="Rectangle 83"/>
            <p:cNvSpPr/>
            <p:nvPr/>
          </p:nvSpPr>
          <p:spPr>
            <a:xfrm>
              <a:off x="2065712" y="3352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85" name="Rectangle 84"/>
            <p:cNvSpPr/>
            <p:nvPr/>
          </p:nvSpPr>
          <p:spPr>
            <a:xfrm>
              <a:off x="2294312" y="3352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86" name="Rectangle 85"/>
            <p:cNvSpPr/>
            <p:nvPr/>
          </p:nvSpPr>
          <p:spPr>
            <a:xfrm>
              <a:off x="2522912" y="3352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grpSp>
      <p:grpSp>
        <p:nvGrpSpPr>
          <p:cNvPr id="129" name="Group 128"/>
          <p:cNvGrpSpPr/>
          <p:nvPr/>
        </p:nvGrpSpPr>
        <p:grpSpPr>
          <a:xfrm>
            <a:off x="1767843" y="3797300"/>
            <a:ext cx="2751512" cy="152400"/>
            <a:chOff x="243843" y="3733800"/>
            <a:chExt cx="2751512" cy="152400"/>
          </a:xfrm>
        </p:grpSpPr>
        <p:sp>
          <p:nvSpPr>
            <p:cNvPr id="92" name="Rectangle 91"/>
            <p:cNvSpPr/>
            <p:nvPr/>
          </p:nvSpPr>
          <p:spPr>
            <a:xfrm>
              <a:off x="243843" y="3733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93" name="Rectangle 92"/>
            <p:cNvSpPr/>
            <p:nvPr/>
          </p:nvSpPr>
          <p:spPr>
            <a:xfrm>
              <a:off x="472443" y="3733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Arial"/>
              </a:endParaRPr>
            </a:p>
          </p:txBody>
        </p:sp>
        <p:sp>
          <p:nvSpPr>
            <p:cNvPr id="94" name="Rectangle 93"/>
            <p:cNvSpPr/>
            <p:nvPr/>
          </p:nvSpPr>
          <p:spPr>
            <a:xfrm>
              <a:off x="701043" y="3733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95" name="Rectangle 94"/>
            <p:cNvSpPr/>
            <p:nvPr/>
          </p:nvSpPr>
          <p:spPr>
            <a:xfrm>
              <a:off x="929643" y="3733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96" name="Rectangle 95"/>
            <p:cNvSpPr/>
            <p:nvPr/>
          </p:nvSpPr>
          <p:spPr>
            <a:xfrm>
              <a:off x="1158243" y="3733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97" name="Rectangle 96"/>
            <p:cNvSpPr/>
            <p:nvPr/>
          </p:nvSpPr>
          <p:spPr>
            <a:xfrm>
              <a:off x="1386843" y="3733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98" name="Rectangle 97"/>
            <p:cNvSpPr/>
            <p:nvPr/>
          </p:nvSpPr>
          <p:spPr>
            <a:xfrm>
              <a:off x="1615443" y="3733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99" name="Rectangle 98"/>
            <p:cNvSpPr/>
            <p:nvPr/>
          </p:nvSpPr>
          <p:spPr>
            <a:xfrm>
              <a:off x="1844043" y="3733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00" name="Rectangle 99"/>
            <p:cNvSpPr/>
            <p:nvPr/>
          </p:nvSpPr>
          <p:spPr>
            <a:xfrm>
              <a:off x="2080955" y="3733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01" name="Rectangle 100"/>
            <p:cNvSpPr/>
            <p:nvPr/>
          </p:nvSpPr>
          <p:spPr>
            <a:xfrm>
              <a:off x="2309555" y="3733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02" name="Rectangle 101"/>
            <p:cNvSpPr/>
            <p:nvPr/>
          </p:nvSpPr>
          <p:spPr>
            <a:xfrm>
              <a:off x="2538155" y="37338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03" name="Rectangle 102"/>
            <p:cNvSpPr/>
            <p:nvPr/>
          </p:nvSpPr>
          <p:spPr>
            <a:xfrm>
              <a:off x="2766755" y="37338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grpSp>
      <p:grpSp>
        <p:nvGrpSpPr>
          <p:cNvPr id="130" name="Group 129"/>
          <p:cNvGrpSpPr/>
          <p:nvPr/>
        </p:nvGrpSpPr>
        <p:grpSpPr>
          <a:xfrm>
            <a:off x="1760913" y="4191000"/>
            <a:ext cx="2980112" cy="152400"/>
            <a:chOff x="236913" y="4191000"/>
            <a:chExt cx="2980112" cy="152400"/>
          </a:xfrm>
        </p:grpSpPr>
        <p:sp>
          <p:nvSpPr>
            <p:cNvPr id="108" name="Rectangle 107"/>
            <p:cNvSpPr/>
            <p:nvPr/>
          </p:nvSpPr>
          <p:spPr>
            <a:xfrm>
              <a:off x="236913" y="41910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09" name="Rectangle 108"/>
            <p:cNvSpPr/>
            <p:nvPr/>
          </p:nvSpPr>
          <p:spPr>
            <a:xfrm>
              <a:off x="465513" y="41910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10" name="Rectangle 109"/>
            <p:cNvSpPr/>
            <p:nvPr/>
          </p:nvSpPr>
          <p:spPr>
            <a:xfrm>
              <a:off x="694113" y="41910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11" name="Rectangle 110"/>
            <p:cNvSpPr/>
            <p:nvPr/>
          </p:nvSpPr>
          <p:spPr>
            <a:xfrm>
              <a:off x="922713" y="41910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12" name="Rectangle 111"/>
            <p:cNvSpPr/>
            <p:nvPr/>
          </p:nvSpPr>
          <p:spPr>
            <a:xfrm>
              <a:off x="1151313" y="41910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13" name="Rectangle 112"/>
            <p:cNvSpPr/>
            <p:nvPr/>
          </p:nvSpPr>
          <p:spPr>
            <a:xfrm>
              <a:off x="1379913" y="41910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14" name="Rectangle 113"/>
            <p:cNvSpPr/>
            <p:nvPr/>
          </p:nvSpPr>
          <p:spPr>
            <a:xfrm>
              <a:off x="1608513" y="41910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15" name="Rectangle 114"/>
            <p:cNvSpPr/>
            <p:nvPr/>
          </p:nvSpPr>
          <p:spPr>
            <a:xfrm>
              <a:off x="1837113" y="41910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16" name="Rectangle 115"/>
            <p:cNvSpPr/>
            <p:nvPr/>
          </p:nvSpPr>
          <p:spPr>
            <a:xfrm>
              <a:off x="2074025" y="41910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17" name="Rectangle 116"/>
            <p:cNvSpPr/>
            <p:nvPr/>
          </p:nvSpPr>
          <p:spPr>
            <a:xfrm>
              <a:off x="2302625" y="41910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18" name="Rectangle 117"/>
            <p:cNvSpPr/>
            <p:nvPr/>
          </p:nvSpPr>
          <p:spPr>
            <a:xfrm>
              <a:off x="2531225" y="41910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19" name="Rectangle 118"/>
            <p:cNvSpPr/>
            <p:nvPr/>
          </p:nvSpPr>
          <p:spPr>
            <a:xfrm>
              <a:off x="2759825" y="41910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20" name="Rectangle 119"/>
            <p:cNvSpPr/>
            <p:nvPr/>
          </p:nvSpPr>
          <p:spPr>
            <a:xfrm>
              <a:off x="2988425" y="4191000"/>
              <a:ext cx="2286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grpSp>
      <p:sp>
        <p:nvSpPr>
          <p:cNvPr id="131" name="TextBox 130"/>
          <p:cNvSpPr txBox="1"/>
          <p:nvPr/>
        </p:nvSpPr>
        <p:spPr>
          <a:xfrm>
            <a:off x="3505406" y="1675563"/>
            <a:ext cx="312906"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7</a:t>
            </a:r>
          </a:p>
        </p:txBody>
      </p:sp>
      <p:sp>
        <p:nvSpPr>
          <p:cNvPr id="132" name="TextBox 131"/>
          <p:cNvSpPr txBox="1"/>
          <p:nvPr/>
        </p:nvSpPr>
        <p:spPr>
          <a:xfrm>
            <a:off x="3704012" y="2101529"/>
            <a:ext cx="312906"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8</a:t>
            </a:r>
          </a:p>
        </p:txBody>
      </p:sp>
      <p:sp>
        <p:nvSpPr>
          <p:cNvPr id="133" name="TextBox 132"/>
          <p:cNvSpPr txBox="1"/>
          <p:nvPr/>
        </p:nvSpPr>
        <p:spPr>
          <a:xfrm>
            <a:off x="3898772" y="2507734"/>
            <a:ext cx="312906"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9</a:t>
            </a:r>
          </a:p>
        </p:txBody>
      </p:sp>
      <p:sp>
        <p:nvSpPr>
          <p:cNvPr id="134" name="TextBox 133"/>
          <p:cNvSpPr txBox="1"/>
          <p:nvPr/>
        </p:nvSpPr>
        <p:spPr>
          <a:xfrm>
            <a:off x="4097794" y="2901434"/>
            <a:ext cx="441146"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10</a:t>
            </a:r>
          </a:p>
        </p:txBody>
      </p:sp>
      <p:sp>
        <p:nvSpPr>
          <p:cNvPr id="135" name="TextBox 134"/>
          <p:cNvSpPr txBox="1"/>
          <p:nvPr/>
        </p:nvSpPr>
        <p:spPr>
          <a:xfrm>
            <a:off x="4365570" y="3295134"/>
            <a:ext cx="424027"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11</a:t>
            </a:r>
          </a:p>
        </p:txBody>
      </p:sp>
      <p:sp>
        <p:nvSpPr>
          <p:cNvPr id="136" name="TextBox 135"/>
          <p:cNvSpPr txBox="1"/>
          <p:nvPr/>
        </p:nvSpPr>
        <p:spPr>
          <a:xfrm>
            <a:off x="4623958" y="3688834"/>
            <a:ext cx="441146"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12</a:t>
            </a:r>
          </a:p>
        </p:txBody>
      </p:sp>
      <p:sp>
        <p:nvSpPr>
          <p:cNvPr id="137" name="TextBox 136"/>
          <p:cNvSpPr txBox="1"/>
          <p:nvPr/>
        </p:nvSpPr>
        <p:spPr>
          <a:xfrm>
            <a:off x="4798199" y="4082534"/>
            <a:ext cx="441146"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13</a:t>
            </a:r>
          </a:p>
        </p:txBody>
      </p:sp>
      <p:sp>
        <p:nvSpPr>
          <p:cNvPr id="138" name="TextBox 137"/>
          <p:cNvSpPr txBox="1"/>
          <p:nvPr/>
        </p:nvSpPr>
        <p:spPr>
          <a:xfrm>
            <a:off x="1628200" y="4646096"/>
            <a:ext cx="3788217"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28 possible genotype combinations</a:t>
            </a:r>
          </a:p>
        </p:txBody>
      </p:sp>
      <p:sp>
        <p:nvSpPr>
          <p:cNvPr id="139" name="TextBox 138"/>
          <p:cNvSpPr txBox="1"/>
          <p:nvPr/>
        </p:nvSpPr>
        <p:spPr>
          <a:xfrm>
            <a:off x="1700587" y="5403005"/>
            <a:ext cx="3531736" cy="923330"/>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7,8	9,13	10,11	12,13</a:t>
            </a:r>
          </a:p>
          <a:p>
            <a:pPr fontAlgn="base">
              <a:spcBef>
                <a:spcPct val="0"/>
              </a:spcBef>
              <a:spcAft>
                <a:spcPct val="0"/>
              </a:spcAft>
            </a:pPr>
            <a:r>
              <a:rPr lang="en-US" dirty="0">
                <a:solidFill>
                  <a:srgbClr val="000000"/>
                </a:solidFill>
                <a:latin typeface="Arial" charset="0"/>
              </a:rPr>
              <a:t>9,9	11,11	8,9	10,13</a:t>
            </a:r>
          </a:p>
          <a:p>
            <a:pPr fontAlgn="base">
              <a:spcBef>
                <a:spcPct val="0"/>
              </a:spcBef>
              <a:spcAft>
                <a:spcPct val="0"/>
              </a:spcAft>
            </a:pPr>
            <a:r>
              <a:rPr lang="en-US" dirty="0">
                <a:solidFill>
                  <a:srgbClr val="000000"/>
                </a:solidFill>
                <a:latin typeface="Arial" charset="0"/>
              </a:rPr>
              <a:t>	         etc…</a:t>
            </a:r>
          </a:p>
        </p:txBody>
      </p:sp>
      <p:cxnSp>
        <p:nvCxnSpPr>
          <p:cNvPr id="141" name="Straight Connector 140"/>
          <p:cNvCxnSpPr/>
          <p:nvPr/>
        </p:nvCxnSpPr>
        <p:spPr>
          <a:xfrm>
            <a:off x="8001000" y="2358336"/>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8244411" y="2040836"/>
            <a:ext cx="351378" cy="369332"/>
          </a:xfrm>
          <a:prstGeom prst="rect">
            <a:avLst/>
          </a:prstGeom>
          <a:noFill/>
        </p:spPr>
        <p:txBody>
          <a:bodyPr wrap="none" rtlCol="0">
            <a:spAutoFit/>
          </a:bodyPr>
          <a:lstStyle/>
          <a:p>
            <a:pPr fontAlgn="base">
              <a:spcBef>
                <a:spcPct val="0"/>
              </a:spcBef>
              <a:spcAft>
                <a:spcPct val="0"/>
              </a:spcAft>
            </a:pPr>
            <a:r>
              <a:rPr lang="en-US" b="1" dirty="0">
                <a:solidFill>
                  <a:srgbClr val="00B0F0"/>
                </a:solidFill>
                <a:latin typeface="Arial" charset="0"/>
              </a:rPr>
              <a:t>C</a:t>
            </a:r>
          </a:p>
        </p:txBody>
      </p:sp>
      <p:cxnSp>
        <p:nvCxnSpPr>
          <p:cNvPr id="143" name="Straight Connector 142"/>
          <p:cNvCxnSpPr/>
          <p:nvPr/>
        </p:nvCxnSpPr>
        <p:spPr>
          <a:xfrm>
            <a:off x="8026648" y="296107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8270059" y="2643570"/>
            <a:ext cx="325730" cy="369332"/>
          </a:xfrm>
          <a:prstGeom prst="rect">
            <a:avLst/>
          </a:prstGeom>
          <a:noFill/>
        </p:spPr>
        <p:txBody>
          <a:bodyPr wrap="none" rtlCol="0">
            <a:spAutoFit/>
          </a:bodyPr>
          <a:lstStyle/>
          <a:p>
            <a:pPr fontAlgn="base">
              <a:spcBef>
                <a:spcPct val="0"/>
              </a:spcBef>
              <a:spcAft>
                <a:spcPct val="0"/>
              </a:spcAft>
            </a:pPr>
            <a:r>
              <a:rPr lang="en-US" b="1" dirty="0">
                <a:solidFill>
                  <a:srgbClr val="FF0000"/>
                </a:solidFill>
                <a:latin typeface="Arial" charset="0"/>
              </a:rPr>
              <a:t>T</a:t>
            </a:r>
          </a:p>
        </p:txBody>
      </p:sp>
      <p:sp>
        <p:nvSpPr>
          <p:cNvPr id="145" name="TextBox 144"/>
          <p:cNvSpPr txBox="1"/>
          <p:nvPr/>
        </p:nvSpPr>
        <p:spPr>
          <a:xfrm rot="18933054">
            <a:off x="1639366" y="1322754"/>
            <a:ext cx="825867"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AGCT</a:t>
            </a:r>
          </a:p>
        </p:txBody>
      </p:sp>
      <p:sp>
        <p:nvSpPr>
          <p:cNvPr id="146" name="TextBox 145"/>
          <p:cNvSpPr txBox="1"/>
          <p:nvPr/>
        </p:nvSpPr>
        <p:spPr>
          <a:xfrm>
            <a:off x="6854846" y="4646096"/>
            <a:ext cx="3788217"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3 possible genotype combinations</a:t>
            </a:r>
          </a:p>
        </p:txBody>
      </p:sp>
      <p:sp>
        <p:nvSpPr>
          <p:cNvPr id="147" name="TextBox 146"/>
          <p:cNvSpPr txBox="1"/>
          <p:nvPr/>
        </p:nvSpPr>
        <p:spPr>
          <a:xfrm>
            <a:off x="8230863" y="5176961"/>
            <a:ext cx="518091" cy="923330"/>
          </a:xfrm>
          <a:prstGeom prst="rect">
            <a:avLst/>
          </a:prstGeom>
          <a:noFill/>
        </p:spPr>
        <p:txBody>
          <a:bodyPr wrap="none" rtlCol="0">
            <a:spAutoFit/>
          </a:bodyPr>
          <a:lstStyle/>
          <a:p>
            <a:pPr fontAlgn="base">
              <a:spcBef>
                <a:spcPct val="0"/>
              </a:spcBef>
              <a:spcAft>
                <a:spcPct val="0"/>
              </a:spcAft>
            </a:pPr>
            <a:r>
              <a:rPr lang="en-US" b="1" dirty="0">
                <a:solidFill>
                  <a:srgbClr val="00B0F0"/>
                </a:solidFill>
                <a:latin typeface="Arial" charset="0"/>
              </a:rPr>
              <a:t>CC</a:t>
            </a:r>
          </a:p>
          <a:p>
            <a:pPr fontAlgn="base">
              <a:spcBef>
                <a:spcPct val="0"/>
              </a:spcBef>
              <a:spcAft>
                <a:spcPct val="0"/>
              </a:spcAft>
            </a:pPr>
            <a:r>
              <a:rPr lang="en-US" b="1" dirty="0">
                <a:solidFill>
                  <a:srgbClr val="00B0F0"/>
                </a:solidFill>
                <a:latin typeface="Arial" charset="0"/>
              </a:rPr>
              <a:t>C</a:t>
            </a:r>
            <a:r>
              <a:rPr lang="en-US" b="1" dirty="0">
                <a:solidFill>
                  <a:srgbClr val="FF0000"/>
                </a:solidFill>
                <a:latin typeface="Arial" charset="0"/>
              </a:rPr>
              <a:t>T</a:t>
            </a:r>
          </a:p>
          <a:p>
            <a:pPr fontAlgn="base">
              <a:spcBef>
                <a:spcPct val="0"/>
              </a:spcBef>
              <a:spcAft>
                <a:spcPct val="0"/>
              </a:spcAft>
            </a:pPr>
            <a:r>
              <a:rPr lang="en-US" b="1" dirty="0">
                <a:solidFill>
                  <a:srgbClr val="FF0000"/>
                </a:solidFill>
                <a:latin typeface="Arial" charset="0"/>
              </a:rPr>
              <a:t>TT</a:t>
            </a:r>
          </a:p>
        </p:txBody>
      </p:sp>
    </p:spTree>
    <p:extLst>
      <p:ext uri="{BB962C8B-B14F-4D97-AF65-F5344CB8AC3E}">
        <p14:creationId xmlns:p14="http://schemas.microsoft.com/office/powerpoint/2010/main" val="1630496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 name="Group 42"/>
          <p:cNvGrpSpPr/>
          <p:nvPr/>
        </p:nvGrpSpPr>
        <p:grpSpPr>
          <a:xfrm>
            <a:off x="1805818" y="1728482"/>
            <a:ext cx="533400" cy="369332"/>
            <a:chOff x="457200" y="1670482"/>
            <a:chExt cx="533400" cy="369332"/>
          </a:xfrm>
        </p:grpSpPr>
        <p:cxnSp>
          <p:nvCxnSpPr>
            <p:cNvPr id="5" name="Straight Connector 4"/>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0012" y="1670482"/>
              <a:ext cx="338554"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A</a:t>
              </a:r>
            </a:p>
          </p:txBody>
        </p:sp>
      </p:grpSp>
      <p:grpSp>
        <p:nvGrpSpPr>
          <p:cNvPr id="44" name="Group 43"/>
          <p:cNvGrpSpPr/>
          <p:nvPr/>
        </p:nvGrpSpPr>
        <p:grpSpPr>
          <a:xfrm>
            <a:off x="3242504" y="1538407"/>
            <a:ext cx="533400" cy="369332"/>
            <a:chOff x="457200" y="1670482"/>
            <a:chExt cx="533400" cy="369332"/>
          </a:xfrm>
        </p:grpSpPr>
        <p:cxnSp>
          <p:nvCxnSpPr>
            <p:cNvPr id="45" name="Straight Connector 44"/>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70012" y="1670482"/>
              <a:ext cx="364202"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G</a:t>
              </a:r>
            </a:p>
          </p:txBody>
        </p:sp>
      </p:grpSp>
      <p:grpSp>
        <p:nvGrpSpPr>
          <p:cNvPr id="47" name="Group 46"/>
          <p:cNvGrpSpPr/>
          <p:nvPr/>
        </p:nvGrpSpPr>
        <p:grpSpPr>
          <a:xfrm>
            <a:off x="1289619" y="3878278"/>
            <a:ext cx="533400" cy="369332"/>
            <a:chOff x="457200" y="1670481"/>
            <a:chExt cx="533400" cy="369332"/>
          </a:xfrm>
        </p:grpSpPr>
        <p:cxnSp>
          <p:nvCxnSpPr>
            <p:cNvPr id="48" name="Straight Connector 47"/>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75272" y="1670481"/>
              <a:ext cx="346118" cy="369332"/>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rPr>
                <a:t>C</a:t>
              </a:r>
            </a:p>
          </p:txBody>
        </p:sp>
      </p:grpSp>
      <p:grpSp>
        <p:nvGrpSpPr>
          <p:cNvPr id="50" name="Group 49"/>
          <p:cNvGrpSpPr/>
          <p:nvPr/>
        </p:nvGrpSpPr>
        <p:grpSpPr>
          <a:xfrm>
            <a:off x="918061" y="2212429"/>
            <a:ext cx="533400" cy="369332"/>
            <a:chOff x="457200" y="1670482"/>
            <a:chExt cx="533400" cy="369332"/>
          </a:xfrm>
        </p:grpSpPr>
        <p:cxnSp>
          <p:nvCxnSpPr>
            <p:cNvPr id="51" name="Straight Connector 50"/>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70012" y="1670482"/>
              <a:ext cx="338554"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A</a:t>
              </a:r>
            </a:p>
          </p:txBody>
        </p:sp>
      </p:grpSp>
      <p:grpSp>
        <p:nvGrpSpPr>
          <p:cNvPr id="53" name="Group 52"/>
          <p:cNvGrpSpPr/>
          <p:nvPr/>
        </p:nvGrpSpPr>
        <p:grpSpPr>
          <a:xfrm>
            <a:off x="2879830" y="2212429"/>
            <a:ext cx="533400" cy="369332"/>
            <a:chOff x="457200" y="1670482"/>
            <a:chExt cx="533400" cy="369332"/>
          </a:xfrm>
        </p:grpSpPr>
        <p:cxnSp>
          <p:nvCxnSpPr>
            <p:cNvPr id="54" name="Straight Connector 53"/>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0012" y="1670482"/>
              <a:ext cx="325730"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T</a:t>
              </a:r>
            </a:p>
          </p:txBody>
        </p:sp>
      </p:grpSp>
      <p:grpSp>
        <p:nvGrpSpPr>
          <p:cNvPr id="101" name="Group 100"/>
          <p:cNvGrpSpPr/>
          <p:nvPr/>
        </p:nvGrpSpPr>
        <p:grpSpPr>
          <a:xfrm>
            <a:off x="2936216" y="4804164"/>
            <a:ext cx="533400" cy="369332"/>
            <a:chOff x="457200" y="1670482"/>
            <a:chExt cx="533400" cy="369332"/>
          </a:xfrm>
        </p:grpSpPr>
        <p:cxnSp>
          <p:nvCxnSpPr>
            <p:cNvPr id="102" name="Straight Connector 101"/>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570012" y="1670482"/>
              <a:ext cx="364202"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G</a:t>
              </a:r>
            </a:p>
          </p:txBody>
        </p:sp>
      </p:grpSp>
      <p:grpSp>
        <p:nvGrpSpPr>
          <p:cNvPr id="104" name="Group 103"/>
          <p:cNvGrpSpPr/>
          <p:nvPr/>
        </p:nvGrpSpPr>
        <p:grpSpPr>
          <a:xfrm>
            <a:off x="1978228" y="4345211"/>
            <a:ext cx="533400" cy="369332"/>
            <a:chOff x="457200" y="1670482"/>
            <a:chExt cx="533400" cy="369332"/>
          </a:xfrm>
        </p:grpSpPr>
        <p:cxnSp>
          <p:nvCxnSpPr>
            <p:cNvPr id="105" name="Straight Connector 104"/>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70012" y="1670482"/>
              <a:ext cx="351378"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C</a:t>
              </a:r>
            </a:p>
          </p:txBody>
        </p:sp>
      </p:grpSp>
      <p:grpSp>
        <p:nvGrpSpPr>
          <p:cNvPr id="107" name="Group 106"/>
          <p:cNvGrpSpPr/>
          <p:nvPr/>
        </p:nvGrpSpPr>
        <p:grpSpPr>
          <a:xfrm>
            <a:off x="3165001" y="3171285"/>
            <a:ext cx="533400" cy="369332"/>
            <a:chOff x="457200" y="1670482"/>
            <a:chExt cx="533400" cy="369332"/>
          </a:xfrm>
        </p:grpSpPr>
        <p:cxnSp>
          <p:nvCxnSpPr>
            <p:cNvPr id="108" name="Straight Connector 107"/>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70012" y="1670482"/>
              <a:ext cx="364202"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G</a:t>
              </a:r>
            </a:p>
          </p:txBody>
        </p:sp>
      </p:grpSp>
      <p:grpSp>
        <p:nvGrpSpPr>
          <p:cNvPr id="110" name="Group 109"/>
          <p:cNvGrpSpPr/>
          <p:nvPr/>
        </p:nvGrpSpPr>
        <p:grpSpPr>
          <a:xfrm>
            <a:off x="4277705" y="4231976"/>
            <a:ext cx="533400" cy="369332"/>
            <a:chOff x="457200" y="1670482"/>
            <a:chExt cx="533400" cy="369332"/>
          </a:xfrm>
        </p:grpSpPr>
        <p:cxnSp>
          <p:nvCxnSpPr>
            <p:cNvPr id="111" name="Straight Connector 110"/>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570012" y="1670482"/>
              <a:ext cx="364202"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G</a:t>
              </a:r>
            </a:p>
          </p:txBody>
        </p:sp>
      </p:grpSp>
      <p:grpSp>
        <p:nvGrpSpPr>
          <p:cNvPr id="113" name="Group 112"/>
          <p:cNvGrpSpPr/>
          <p:nvPr/>
        </p:nvGrpSpPr>
        <p:grpSpPr>
          <a:xfrm>
            <a:off x="970163" y="4576914"/>
            <a:ext cx="533400" cy="369332"/>
            <a:chOff x="457200" y="1670482"/>
            <a:chExt cx="533400" cy="369332"/>
          </a:xfrm>
        </p:grpSpPr>
        <p:cxnSp>
          <p:nvCxnSpPr>
            <p:cNvPr id="114" name="Straight Connector 113"/>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70012" y="1670482"/>
              <a:ext cx="364202"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G</a:t>
              </a:r>
            </a:p>
          </p:txBody>
        </p:sp>
      </p:grpSp>
      <p:grpSp>
        <p:nvGrpSpPr>
          <p:cNvPr id="116" name="Group 115"/>
          <p:cNvGrpSpPr/>
          <p:nvPr/>
        </p:nvGrpSpPr>
        <p:grpSpPr>
          <a:xfrm>
            <a:off x="2462218" y="2688844"/>
            <a:ext cx="533400" cy="369332"/>
            <a:chOff x="457200" y="1670482"/>
            <a:chExt cx="533400" cy="369332"/>
          </a:xfrm>
        </p:grpSpPr>
        <p:cxnSp>
          <p:nvCxnSpPr>
            <p:cNvPr id="117" name="Straight Connector 116"/>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70012" y="1670482"/>
              <a:ext cx="325730"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T</a:t>
              </a:r>
            </a:p>
          </p:txBody>
        </p:sp>
      </p:grpSp>
      <p:grpSp>
        <p:nvGrpSpPr>
          <p:cNvPr id="119" name="Group 118"/>
          <p:cNvGrpSpPr/>
          <p:nvPr/>
        </p:nvGrpSpPr>
        <p:grpSpPr>
          <a:xfrm>
            <a:off x="3869213" y="2709268"/>
            <a:ext cx="533400" cy="369332"/>
            <a:chOff x="457200" y="1670482"/>
            <a:chExt cx="533400" cy="369332"/>
          </a:xfrm>
        </p:grpSpPr>
        <p:cxnSp>
          <p:nvCxnSpPr>
            <p:cNvPr id="120" name="Straight Connector 119"/>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70012" y="1670482"/>
              <a:ext cx="325730"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T</a:t>
              </a:r>
            </a:p>
          </p:txBody>
        </p:sp>
      </p:grpSp>
      <p:grpSp>
        <p:nvGrpSpPr>
          <p:cNvPr id="122" name="Group 121"/>
          <p:cNvGrpSpPr/>
          <p:nvPr/>
        </p:nvGrpSpPr>
        <p:grpSpPr>
          <a:xfrm>
            <a:off x="3531865" y="4435868"/>
            <a:ext cx="533400" cy="369332"/>
            <a:chOff x="457200" y="1670482"/>
            <a:chExt cx="533400" cy="369332"/>
          </a:xfrm>
        </p:grpSpPr>
        <p:cxnSp>
          <p:nvCxnSpPr>
            <p:cNvPr id="123" name="Straight Connector 122"/>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570012" y="1670482"/>
              <a:ext cx="325730"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T</a:t>
              </a:r>
            </a:p>
          </p:txBody>
        </p:sp>
      </p:grpSp>
      <p:grpSp>
        <p:nvGrpSpPr>
          <p:cNvPr id="125" name="Group 124"/>
          <p:cNvGrpSpPr/>
          <p:nvPr/>
        </p:nvGrpSpPr>
        <p:grpSpPr>
          <a:xfrm>
            <a:off x="2749959" y="3803058"/>
            <a:ext cx="533400" cy="369332"/>
            <a:chOff x="457200" y="1670482"/>
            <a:chExt cx="533400" cy="369332"/>
          </a:xfrm>
        </p:grpSpPr>
        <p:cxnSp>
          <p:nvCxnSpPr>
            <p:cNvPr id="126" name="Straight Connector 125"/>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570012" y="1670482"/>
              <a:ext cx="325730"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T</a:t>
              </a:r>
            </a:p>
          </p:txBody>
        </p:sp>
      </p:grpSp>
      <p:grpSp>
        <p:nvGrpSpPr>
          <p:cNvPr id="131" name="Group 130"/>
          <p:cNvGrpSpPr/>
          <p:nvPr/>
        </p:nvGrpSpPr>
        <p:grpSpPr>
          <a:xfrm>
            <a:off x="3881704" y="2002160"/>
            <a:ext cx="533400" cy="369332"/>
            <a:chOff x="457200" y="1670482"/>
            <a:chExt cx="533400" cy="369332"/>
          </a:xfrm>
        </p:grpSpPr>
        <p:cxnSp>
          <p:nvCxnSpPr>
            <p:cNvPr id="132" name="Straight Connector 131"/>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570012" y="1670482"/>
              <a:ext cx="338554"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A</a:t>
              </a:r>
            </a:p>
          </p:txBody>
        </p:sp>
      </p:grpSp>
      <p:grpSp>
        <p:nvGrpSpPr>
          <p:cNvPr id="134" name="Group 133"/>
          <p:cNvGrpSpPr/>
          <p:nvPr/>
        </p:nvGrpSpPr>
        <p:grpSpPr>
          <a:xfrm>
            <a:off x="2007005" y="3249351"/>
            <a:ext cx="533400" cy="369332"/>
            <a:chOff x="457200" y="1670482"/>
            <a:chExt cx="533400" cy="369332"/>
          </a:xfrm>
        </p:grpSpPr>
        <p:cxnSp>
          <p:nvCxnSpPr>
            <p:cNvPr id="135" name="Straight Connector 134"/>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570012" y="1670482"/>
              <a:ext cx="338554"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A</a:t>
              </a:r>
            </a:p>
          </p:txBody>
        </p:sp>
      </p:grpSp>
      <p:grpSp>
        <p:nvGrpSpPr>
          <p:cNvPr id="137" name="Group 136"/>
          <p:cNvGrpSpPr/>
          <p:nvPr/>
        </p:nvGrpSpPr>
        <p:grpSpPr>
          <a:xfrm>
            <a:off x="4061412" y="3610539"/>
            <a:ext cx="533400" cy="369332"/>
            <a:chOff x="457200" y="1670482"/>
            <a:chExt cx="533400" cy="369332"/>
          </a:xfrm>
        </p:grpSpPr>
        <p:cxnSp>
          <p:nvCxnSpPr>
            <p:cNvPr id="138" name="Straight Connector 137"/>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570012" y="1670482"/>
              <a:ext cx="338554"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A</a:t>
              </a:r>
            </a:p>
          </p:txBody>
        </p:sp>
      </p:grpSp>
      <p:grpSp>
        <p:nvGrpSpPr>
          <p:cNvPr id="140" name="Group 139"/>
          <p:cNvGrpSpPr/>
          <p:nvPr/>
        </p:nvGrpSpPr>
        <p:grpSpPr>
          <a:xfrm>
            <a:off x="790621" y="3200033"/>
            <a:ext cx="533400" cy="369332"/>
            <a:chOff x="457200" y="1670482"/>
            <a:chExt cx="533400" cy="369332"/>
          </a:xfrm>
        </p:grpSpPr>
        <p:cxnSp>
          <p:nvCxnSpPr>
            <p:cNvPr id="141" name="Straight Connector 140"/>
            <p:cNvCxnSpPr/>
            <p:nvPr/>
          </p:nvCxnSpPr>
          <p:spPr>
            <a:xfrm>
              <a:off x="457200" y="1981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570012" y="1670482"/>
              <a:ext cx="338554"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A</a:t>
              </a:r>
            </a:p>
          </p:txBody>
        </p:sp>
      </p:grpSp>
      <p:sp>
        <p:nvSpPr>
          <p:cNvPr id="143" name="TextBox 142"/>
          <p:cNvSpPr txBox="1"/>
          <p:nvPr/>
        </p:nvSpPr>
        <p:spPr>
          <a:xfrm>
            <a:off x="1085821" y="5674905"/>
            <a:ext cx="4048929"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~90 ‘random’ SNPs = Full STR Profile</a:t>
            </a:r>
          </a:p>
        </p:txBody>
      </p:sp>
      <p:sp>
        <p:nvSpPr>
          <p:cNvPr id="146" name="TextBox 145"/>
          <p:cNvSpPr txBox="1"/>
          <p:nvPr/>
        </p:nvSpPr>
        <p:spPr>
          <a:xfrm>
            <a:off x="6553017" y="1937437"/>
            <a:ext cx="4060342" cy="461665"/>
          </a:xfrm>
          <a:prstGeom prst="rect">
            <a:avLst/>
          </a:prstGeom>
          <a:noFill/>
        </p:spPr>
        <p:txBody>
          <a:bodyPr wrap="none" rtlCol="0">
            <a:spAutoFit/>
          </a:bodyPr>
          <a:lstStyle/>
          <a:p>
            <a:pPr fontAlgn="base">
              <a:spcBef>
                <a:spcPct val="0"/>
              </a:spcBef>
              <a:spcAft>
                <a:spcPct val="0"/>
              </a:spcAft>
            </a:pPr>
            <a:r>
              <a:rPr lang="en-US" sz="2400" b="1" dirty="0">
                <a:solidFill>
                  <a:srgbClr val="000000"/>
                </a:solidFill>
                <a:latin typeface="Arial" charset="0"/>
              </a:rPr>
              <a:t>A</a:t>
            </a:r>
            <a:r>
              <a:rPr lang="en-US" sz="2400" b="1" dirty="0">
                <a:solidFill>
                  <a:srgbClr val="FF0000"/>
                </a:solidFill>
                <a:latin typeface="Arial" charset="0"/>
              </a:rPr>
              <a:t>C</a:t>
            </a:r>
            <a:r>
              <a:rPr lang="en-US" sz="2400" b="1" dirty="0">
                <a:solidFill>
                  <a:srgbClr val="000000"/>
                </a:solidFill>
                <a:latin typeface="Arial" charset="0"/>
              </a:rPr>
              <a:t>TTACCG</a:t>
            </a:r>
            <a:r>
              <a:rPr lang="en-US" sz="2400" b="1" dirty="0">
                <a:solidFill>
                  <a:srgbClr val="FF0000"/>
                </a:solidFill>
                <a:latin typeface="Arial" charset="0"/>
              </a:rPr>
              <a:t>T</a:t>
            </a:r>
            <a:r>
              <a:rPr lang="en-US" sz="2400" b="1" dirty="0">
                <a:solidFill>
                  <a:srgbClr val="000000"/>
                </a:solidFill>
                <a:latin typeface="Arial" charset="0"/>
              </a:rPr>
              <a:t>TCCTGA</a:t>
            </a:r>
            <a:r>
              <a:rPr lang="en-US" sz="2400" b="1" dirty="0">
                <a:solidFill>
                  <a:srgbClr val="FF0000"/>
                </a:solidFill>
                <a:latin typeface="Arial" charset="0"/>
              </a:rPr>
              <a:t>A</a:t>
            </a:r>
            <a:r>
              <a:rPr lang="en-US" sz="2400" b="1" dirty="0">
                <a:solidFill>
                  <a:srgbClr val="000000"/>
                </a:solidFill>
                <a:latin typeface="Arial" charset="0"/>
              </a:rPr>
              <a:t>GG</a:t>
            </a:r>
          </a:p>
        </p:txBody>
      </p:sp>
      <p:sp>
        <p:nvSpPr>
          <p:cNvPr id="147" name="TextBox 146"/>
          <p:cNvSpPr txBox="1"/>
          <p:nvPr/>
        </p:nvSpPr>
        <p:spPr>
          <a:xfrm>
            <a:off x="6553201" y="5674905"/>
            <a:ext cx="3986989"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Arial" charset="0"/>
              </a:rPr>
              <a:t>SNPs in close proximity = Genealogy</a:t>
            </a:r>
          </a:p>
        </p:txBody>
      </p:sp>
      <p:sp>
        <p:nvSpPr>
          <p:cNvPr id="148" name="TextBox 147"/>
          <p:cNvSpPr txBox="1"/>
          <p:nvPr/>
        </p:nvSpPr>
        <p:spPr>
          <a:xfrm>
            <a:off x="6553017" y="2689819"/>
            <a:ext cx="4060342" cy="461665"/>
          </a:xfrm>
          <a:prstGeom prst="rect">
            <a:avLst/>
          </a:prstGeom>
          <a:noFill/>
        </p:spPr>
        <p:txBody>
          <a:bodyPr wrap="none" rtlCol="0">
            <a:spAutoFit/>
          </a:bodyPr>
          <a:lstStyle/>
          <a:p>
            <a:pPr fontAlgn="base">
              <a:spcBef>
                <a:spcPct val="0"/>
              </a:spcBef>
              <a:spcAft>
                <a:spcPct val="0"/>
              </a:spcAft>
            </a:pPr>
            <a:r>
              <a:rPr lang="en-US" sz="2400" b="1" dirty="0">
                <a:solidFill>
                  <a:srgbClr val="000000"/>
                </a:solidFill>
                <a:latin typeface="Arial" charset="0"/>
              </a:rPr>
              <a:t>A</a:t>
            </a:r>
            <a:r>
              <a:rPr lang="en-US" sz="2400" b="1" dirty="0">
                <a:solidFill>
                  <a:srgbClr val="FF0000"/>
                </a:solidFill>
                <a:latin typeface="Arial" charset="0"/>
              </a:rPr>
              <a:t>T</a:t>
            </a:r>
            <a:r>
              <a:rPr lang="en-US" sz="2400" b="1" dirty="0">
                <a:solidFill>
                  <a:srgbClr val="000000"/>
                </a:solidFill>
                <a:latin typeface="Arial" charset="0"/>
              </a:rPr>
              <a:t>TTACCG</a:t>
            </a:r>
            <a:r>
              <a:rPr lang="en-US" sz="2400" b="1" dirty="0">
                <a:solidFill>
                  <a:srgbClr val="FF0000"/>
                </a:solidFill>
                <a:latin typeface="Arial" charset="0"/>
              </a:rPr>
              <a:t>C</a:t>
            </a:r>
            <a:r>
              <a:rPr lang="en-US" sz="2400" b="1" dirty="0">
                <a:solidFill>
                  <a:srgbClr val="000000"/>
                </a:solidFill>
                <a:latin typeface="Arial" charset="0"/>
              </a:rPr>
              <a:t>TCCTGA</a:t>
            </a:r>
            <a:r>
              <a:rPr lang="en-US" sz="2400" b="1" dirty="0">
                <a:solidFill>
                  <a:srgbClr val="FF0000"/>
                </a:solidFill>
                <a:latin typeface="Arial" charset="0"/>
              </a:rPr>
              <a:t>G</a:t>
            </a:r>
            <a:r>
              <a:rPr lang="en-US" sz="2400" b="1" dirty="0">
                <a:solidFill>
                  <a:srgbClr val="000000"/>
                </a:solidFill>
                <a:latin typeface="Arial" charset="0"/>
              </a:rPr>
              <a:t>GG</a:t>
            </a:r>
          </a:p>
        </p:txBody>
      </p:sp>
      <p:sp>
        <p:nvSpPr>
          <p:cNvPr id="149" name="TextBox 148"/>
          <p:cNvSpPr txBox="1"/>
          <p:nvPr/>
        </p:nvSpPr>
        <p:spPr>
          <a:xfrm>
            <a:off x="6548579" y="3440328"/>
            <a:ext cx="4060342" cy="461665"/>
          </a:xfrm>
          <a:prstGeom prst="rect">
            <a:avLst/>
          </a:prstGeom>
          <a:noFill/>
        </p:spPr>
        <p:txBody>
          <a:bodyPr wrap="none" rtlCol="0">
            <a:spAutoFit/>
          </a:bodyPr>
          <a:lstStyle/>
          <a:p>
            <a:pPr fontAlgn="base">
              <a:spcBef>
                <a:spcPct val="0"/>
              </a:spcBef>
              <a:spcAft>
                <a:spcPct val="0"/>
              </a:spcAft>
            </a:pPr>
            <a:r>
              <a:rPr lang="en-US" sz="2400" b="1" dirty="0">
                <a:solidFill>
                  <a:srgbClr val="000000"/>
                </a:solidFill>
                <a:latin typeface="Arial" charset="0"/>
              </a:rPr>
              <a:t>A</a:t>
            </a:r>
            <a:r>
              <a:rPr lang="en-US" sz="2400" b="1" dirty="0">
                <a:solidFill>
                  <a:srgbClr val="FF0000"/>
                </a:solidFill>
                <a:latin typeface="Arial" charset="0"/>
              </a:rPr>
              <a:t>T</a:t>
            </a:r>
            <a:r>
              <a:rPr lang="en-US" sz="2400" b="1" dirty="0">
                <a:solidFill>
                  <a:srgbClr val="000000"/>
                </a:solidFill>
                <a:latin typeface="Arial" charset="0"/>
              </a:rPr>
              <a:t>TTACCG</a:t>
            </a:r>
            <a:r>
              <a:rPr lang="en-US" sz="2400" b="1" dirty="0">
                <a:solidFill>
                  <a:srgbClr val="FF0000"/>
                </a:solidFill>
                <a:latin typeface="Arial" charset="0"/>
              </a:rPr>
              <a:t>T</a:t>
            </a:r>
            <a:r>
              <a:rPr lang="en-US" sz="2400" b="1" dirty="0">
                <a:solidFill>
                  <a:srgbClr val="000000"/>
                </a:solidFill>
                <a:latin typeface="Arial" charset="0"/>
              </a:rPr>
              <a:t>TCCTGA</a:t>
            </a:r>
            <a:r>
              <a:rPr lang="en-US" sz="2400" b="1" dirty="0">
                <a:solidFill>
                  <a:srgbClr val="FF0000"/>
                </a:solidFill>
                <a:latin typeface="Arial" charset="0"/>
              </a:rPr>
              <a:t>A</a:t>
            </a:r>
            <a:r>
              <a:rPr lang="en-US" sz="2400" b="1" dirty="0">
                <a:solidFill>
                  <a:srgbClr val="000000"/>
                </a:solidFill>
                <a:latin typeface="Arial" charset="0"/>
              </a:rPr>
              <a:t>GG</a:t>
            </a:r>
          </a:p>
        </p:txBody>
      </p:sp>
      <p:sp>
        <p:nvSpPr>
          <p:cNvPr id="150" name="TextBox 149"/>
          <p:cNvSpPr txBox="1"/>
          <p:nvPr/>
        </p:nvSpPr>
        <p:spPr>
          <a:xfrm>
            <a:off x="6522203" y="4246431"/>
            <a:ext cx="4060342" cy="461665"/>
          </a:xfrm>
          <a:prstGeom prst="rect">
            <a:avLst/>
          </a:prstGeom>
          <a:noFill/>
        </p:spPr>
        <p:txBody>
          <a:bodyPr wrap="none" rtlCol="0">
            <a:spAutoFit/>
          </a:bodyPr>
          <a:lstStyle/>
          <a:p>
            <a:pPr fontAlgn="base">
              <a:spcBef>
                <a:spcPct val="0"/>
              </a:spcBef>
              <a:spcAft>
                <a:spcPct val="0"/>
              </a:spcAft>
            </a:pPr>
            <a:r>
              <a:rPr lang="en-US" sz="2400" b="1" dirty="0">
                <a:solidFill>
                  <a:srgbClr val="000000"/>
                </a:solidFill>
                <a:latin typeface="Arial" charset="0"/>
              </a:rPr>
              <a:t>A</a:t>
            </a:r>
            <a:r>
              <a:rPr lang="en-US" sz="2400" b="1" dirty="0">
                <a:solidFill>
                  <a:srgbClr val="FF0000"/>
                </a:solidFill>
                <a:latin typeface="Arial" charset="0"/>
              </a:rPr>
              <a:t>C</a:t>
            </a:r>
            <a:r>
              <a:rPr lang="en-US" sz="2400" b="1" dirty="0">
                <a:solidFill>
                  <a:srgbClr val="000000"/>
                </a:solidFill>
                <a:latin typeface="Arial" charset="0"/>
              </a:rPr>
              <a:t>TTACCG</a:t>
            </a:r>
            <a:r>
              <a:rPr lang="en-US" sz="2400" b="1" dirty="0">
                <a:solidFill>
                  <a:srgbClr val="FF0000"/>
                </a:solidFill>
                <a:latin typeface="Arial" charset="0"/>
              </a:rPr>
              <a:t>T</a:t>
            </a:r>
            <a:r>
              <a:rPr lang="en-US" sz="2400" b="1" dirty="0">
                <a:solidFill>
                  <a:srgbClr val="000000"/>
                </a:solidFill>
                <a:latin typeface="Arial" charset="0"/>
              </a:rPr>
              <a:t>TCCTGA</a:t>
            </a:r>
            <a:r>
              <a:rPr lang="en-US" sz="2400" b="1" dirty="0">
                <a:solidFill>
                  <a:srgbClr val="FF0000"/>
                </a:solidFill>
                <a:latin typeface="Arial" charset="0"/>
              </a:rPr>
              <a:t>G</a:t>
            </a:r>
            <a:r>
              <a:rPr lang="en-US" sz="2400" b="1" dirty="0">
                <a:solidFill>
                  <a:srgbClr val="000000"/>
                </a:solidFill>
                <a:latin typeface="Arial" charset="0"/>
              </a:rPr>
              <a:t>GG</a:t>
            </a:r>
          </a:p>
        </p:txBody>
      </p:sp>
      <p:sp>
        <p:nvSpPr>
          <p:cNvPr id="63" name="Title 1"/>
          <p:cNvSpPr txBox="1">
            <a:spLocks/>
          </p:cNvSpPr>
          <p:nvPr/>
        </p:nvSpPr>
        <p:spPr>
          <a:xfrm>
            <a:off x="453893" y="403831"/>
            <a:ext cx="7647623"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SNPs for Forensic Identification </a:t>
            </a:r>
          </a:p>
        </p:txBody>
      </p:sp>
    </p:spTree>
    <p:extLst>
      <p:ext uri="{BB962C8B-B14F-4D97-AF65-F5344CB8AC3E}">
        <p14:creationId xmlns:p14="http://schemas.microsoft.com/office/powerpoint/2010/main" val="391307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6" grpId="0"/>
      <p:bldP spid="147" grpId="0"/>
      <p:bldP spid="148" grpId="0"/>
      <p:bldP spid="149" grpId="0"/>
      <p:bldP spid="15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679F1-F83E-4902-8088-EA676FE86559}"/>
              </a:ext>
            </a:extLst>
          </p:cNvPr>
          <p:cNvSpPr txBox="1"/>
          <p:nvPr/>
        </p:nvSpPr>
        <p:spPr>
          <a:xfrm>
            <a:off x="998207" y="2421763"/>
            <a:ext cx="4060342" cy="461665"/>
          </a:xfrm>
          <a:prstGeom prst="rect">
            <a:avLst/>
          </a:prstGeom>
          <a:noFill/>
        </p:spPr>
        <p:txBody>
          <a:bodyPr wrap="none" rtlCol="0">
            <a:spAutoFit/>
          </a:bodyPr>
          <a:lstStyle/>
          <a:p>
            <a:pPr fontAlgn="base">
              <a:spcBef>
                <a:spcPct val="0"/>
              </a:spcBef>
              <a:spcAft>
                <a:spcPct val="0"/>
              </a:spcAft>
            </a:pPr>
            <a:r>
              <a:rPr lang="en-US" sz="2400" b="1" dirty="0">
                <a:solidFill>
                  <a:srgbClr val="000000"/>
                </a:solidFill>
                <a:latin typeface="Arial" charset="0"/>
              </a:rPr>
              <a:t>A</a:t>
            </a:r>
            <a:r>
              <a:rPr lang="en-US" sz="2400" b="1" dirty="0">
                <a:solidFill>
                  <a:srgbClr val="FF0000"/>
                </a:solidFill>
                <a:latin typeface="Arial" charset="0"/>
              </a:rPr>
              <a:t>C</a:t>
            </a:r>
            <a:r>
              <a:rPr lang="en-US" sz="2400" b="1" dirty="0">
                <a:solidFill>
                  <a:srgbClr val="000000"/>
                </a:solidFill>
                <a:latin typeface="Arial" charset="0"/>
              </a:rPr>
              <a:t>TTACCG</a:t>
            </a:r>
            <a:r>
              <a:rPr lang="en-US" sz="2400" b="1" dirty="0">
                <a:solidFill>
                  <a:srgbClr val="FF0000"/>
                </a:solidFill>
                <a:latin typeface="Arial" charset="0"/>
              </a:rPr>
              <a:t>T</a:t>
            </a:r>
            <a:r>
              <a:rPr lang="en-US" sz="2400" b="1" dirty="0">
                <a:solidFill>
                  <a:srgbClr val="000000"/>
                </a:solidFill>
                <a:latin typeface="Arial" charset="0"/>
              </a:rPr>
              <a:t>TCCTGA</a:t>
            </a:r>
            <a:r>
              <a:rPr lang="en-US" sz="2400" b="1" dirty="0">
                <a:solidFill>
                  <a:srgbClr val="FF0000"/>
                </a:solidFill>
                <a:latin typeface="Arial" charset="0"/>
              </a:rPr>
              <a:t>A</a:t>
            </a:r>
            <a:r>
              <a:rPr lang="en-US" sz="2400" b="1" dirty="0">
                <a:solidFill>
                  <a:srgbClr val="000000"/>
                </a:solidFill>
                <a:latin typeface="Arial" charset="0"/>
              </a:rPr>
              <a:t>GG</a:t>
            </a:r>
          </a:p>
        </p:txBody>
      </p:sp>
      <p:sp>
        <p:nvSpPr>
          <p:cNvPr id="3" name="TextBox 2">
            <a:extLst>
              <a:ext uri="{FF2B5EF4-FFF2-40B4-BE49-F238E27FC236}">
                <a16:creationId xmlns:a16="http://schemas.microsoft.com/office/drawing/2014/main" id="{2B42B950-3254-4344-9D5E-E53508A9271B}"/>
              </a:ext>
            </a:extLst>
          </p:cNvPr>
          <p:cNvSpPr txBox="1"/>
          <p:nvPr/>
        </p:nvSpPr>
        <p:spPr>
          <a:xfrm>
            <a:off x="998207" y="3174145"/>
            <a:ext cx="4060342" cy="461665"/>
          </a:xfrm>
          <a:prstGeom prst="rect">
            <a:avLst/>
          </a:prstGeom>
          <a:noFill/>
        </p:spPr>
        <p:txBody>
          <a:bodyPr wrap="none" rtlCol="0">
            <a:spAutoFit/>
          </a:bodyPr>
          <a:lstStyle/>
          <a:p>
            <a:pPr fontAlgn="base">
              <a:spcBef>
                <a:spcPct val="0"/>
              </a:spcBef>
              <a:spcAft>
                <a:spcPct val="0"/>
              </a:spcAft>
            </a:pPr>
            <a:r>
              <a:rPr lang="en-US" sz="2400" b="1" dirty="0">
                <a:solidFill>
                  <a:srgbClr val="000000"/>
                </a:solidFill>
                <a:latin typeface="Arial" charset="0"/>
              </a:rPr>
              <a:t>A</a:t>
            </a:r>
            <a:r>
              <a:rPr lang="en-US" sz="2400" b="1" dirty="0">
                <a:solidFill>
                  <a:srgbClr val="FF0000"/>
                </a:solidFill>
                <a:latin typeface="Arial" charset="0"/>
              </a:rPr>
              <a:t>T</a:t>
            </a:r>
            <a:r>
              <a:rPr lang="en-US" sz="2400" b="1" dirty="0">
                <a:solidFill>
                  <a:srgbClr val="000000"/>
                </a:solidFill>
                <a:latin typeface="Arial" charset="0"/>
              </a:rPr>
              <a:t>TTACCG</a:t>
            </a:r>
            <a:r>
              <a:rPr lang="en-US" sz="2400" b="1" dirty="0">
                <a:solidFill>
                  <a:srgbClr val="FF0000"/>
                </a:solidFill>
                <a:latin typeface="Arial" charset="0"/>
              </a:rPr>
              <a:t>C</a:t>
            </a:r>
            <a:r>
              <a:rPr lang="en-US" sz="2400" b="1" dirty="0">
                <a:solidFill>
                  <a:srgbClr val="000000"/>
                </a:solidFill>
                <a:latin typeface="Arial" charset="0"/>
              </a:rPr>
              <a:t>TCCTGA</a:t>
            </a:r>
            <a:r>
              <a:rPr lang="en-US" sz="2400" b="1" dirty="0">
                <a:solidFill>
                  <a:srgbClr val="FF0000"/>
                </a:solidFill>
                <a:latin typeface="Arial" charset="0"/>
              </a:rPr>
              <a:t>G</a:t>
            </a:r>
            <a:r>
              <a:rPr lang="en-US" sz="2400" b="1" dirty="0">
                <a:solidFill>
                  <a:srgbClr val="000000"/>
                </a:solidFill>
                <a:latin typeface="Arial" charset="0"/>
              </a:rPr>
              <a:t>GG</a:t>
            </a:r>
          </a:p>
        </p:txBody>
      </p:sp>
      <p:sp>
        <p:nvSpPr>
          <p:cNvPr id="4" name="TextBox 3">
            <a:extLst>
              <a:ext uri="{FF2B5EF4-FFF2-40B4-BE49-F238E27FC236}">
                <a16:creationId xmlns:a16="http://schemas.microsoft.com/office/drawing/2014/main" id="{61E5CE22-FAA6-4EA0-81F7-2DFD98FD3B94}"/>
              </a:ext>
            </a:extLst>
          </p:cNvPr>
          <p:cNvSpPr txBox="1"/>
          <p:nvPr/>
        </p:nvSpPr>
        <p:spPr>
          <a:xfrm>
            <a:off x="993769" y="3924654"/>
            <a:ext cx="4060342" cy="461665"/>
          </a:xfrm>
          <a:prstGeom prst="rect">
            <a:avLst/>
          </a:prstGeom>
          <a:noFill/>
        </p:spPr>
        <p:txBody>
          <a:bodyPr wrap="none" rtlCol="0">
            <a:spAutoFit/>
          </a:bodyPr>
          <a:lstStyle/>
          <a:p>
            <a:pPr fontAlgn="base">
              <a:spcBef>
                <a:spcPct val="0"/>
              </a:spcBef>
              <a:spcAft>
                <a:spcPct val="0"/>
              </a:spcAft>
            </a:pPr>
            <a:r>
              <a:rPr lang="en-US" sz="2400" b="1" dirty="0">
                <a:solidFill>
                  <a:srgbClr val="000000"/>
                </a:solidFill>
                <a:latin typeface="Arial" charset="0"/>
              </a:rPr>
              <a:t>A</a:t>
            </a:r>
            <a:r>
              <a:rPr lang="en-US" sz="2400" b="1" dirty="0">
                <a:solidFill>
                  <a:srgbClr val="FF0000"/>
                </a:solidFill>
                <a:latin typeface="Arial" charset="0"/>
              </a:rPr>
              <a:t>T</a:t>
            </a:r>
            <a:r>
              <a:rPr lang="en-US" sz="2400" b="1" dirty="0">
                <a:solidFill>
                  <a:srgbClr val="000000"/>
                </a:solidFill>
                <a:latin typeface="Arial" charset="0"/>
              </a:rPr>
              <a:t>TTACCG</a:t>
            </a:r>
            <a:r>
              <a:rPr lang="en-US" sz="2400" b="1" dirty="0">
                <a:solidFill>
                  <a:srgbClr val="FF0000"/>
                </a:solidFill>
                <a:latin typeface="Arial" charset="0"/>
              </a:rPr>
              <a:t>T</a:t>
            </a:r>
            <a:r>
              <a:rPr lang="en-US" sz="2400" b="1" dirty="0">
                <a:solidFill>
                  <a:srgbClr val="000000"/>
                </a:solidFill>
                <a:latin typeface="Arial" charset="0"/>
              </a:rPr>
              <a:t>TCCTGA</a:t>
            </a:r>
            <a:r>
              <a:rPr lang="en-US" sz="2400" b="1" dirty="0">
                <a:solidFill>
                  <a:srgbClr val="FF0000"/>
                </a:solidFill>
                <a:latin typeface="Arial" charset="0"/>
              </a:rPr>
              <a:t>A</a:t>
            </a:r>
            <a:r>
              <a:rPr lang="en-US" sz="2400" b="1" dirty="0">
                <a:solidFill>
                  <a:srgbClr val="000000"/>
                </a:solidFill>
                <a:latin typeface="Arial" charset="0"/>
              </a:rPr>
              <a:t>GG</a:t>
            </a:r>
          </a:p>
        </p:txBody>
      </p:sp>
      <p:sp>
        <p:nvSpPr>
          <p:cNvPr id="5" name="TextBox 4">
            <a:extLst>
              <a:ext uri="{FF2B5EF4-FFF2-40B4-BE49-F238E27FC236}">
                <a16:creationId xmlns:a16="http://schemas.microsoft.com/office/drawing/2014/main" id="{4221CCF5-975E-4F7C-88D7-4CDBB0DC8EEE}"/>
              </a:ext>
            </a:extLst>
          </p:cNvPr>
          <p:cNvSpPr txBox="1"/>
          <p:nvPr/>
        </p:nvSpPr>
        <p:spPr>
          <a:xfrm>
            <a:off x="967393" y="4730757"/>
            <a:ext cx="4060342" cy="461665"/>
          </a:xfrm>
          <a:prstGeom prst="rect">
            <a:avLst/>
          </a:prstGeom>
          <a:noFill/>
        </p:spPr>
        <p:txBody>
          <a:bodyPr wrap="none" rtlCol="0">
            <a:spAutoFit/>
          </a:bodyPr>
          <a:lstStyle/>
          <a:p>
            <a:pPr fontAlgn="base">
              <a:spcBef>
                <a:spcPct val="0"/>
              </a:spcBef>
              <a:spcAft>
                <a:spcPct val="0"/>
              </a:spcAft>
            </a:pPr>
            <a:r>
              <a:rPr lang="en-US" sz="2400" b="1" dirty="0">
                <a:solidFill>
                  <a:srgbClr val="000000"/>
                </a:solidFill>
                <a:latin typeface="Arial" charset="0"/>
              </a:rPr>
              <a:t>A</a:t>
            </a:r>
            <a:r>
              <a:rPr lang="en-US" sz="2400" b="1" dirty="0">
                <a:solidFill>
                  <a:srgbClr val="FF0000"/>
                </a:solidFill>
                <a:latin typeface="Arial" charset="0"/>
              </a:rPr>
              <a:t>C</a:t>
            </a:r>
            <a:r>
              <a:rPr lang="en-US" sz="2400" b="1" dirty="0">
                <a:solidFill>
                  <a:srgbClr val="000000"/>
                </a:solidFill>
                <a:latin typeface="Arial" charset="0"/>
              </a:rPr>
              <a:t>TTACCG</a:t>
            </a:r>
            <a:r>
              <a:rPr lang="en-US" sz="2400" b="1" dirty="0">
                <a:solidFill>
                  <a:srgbClr val="FF0000"/>
                </a:solidFill>
                <a:latin typeface="Arial" charset="0"/>
              </a:rPr>
              <a:t>T</a:t>
            </a:r>
            <a:r>
              <a:rPr lang="en-US" sz="2400" b="1" dirty="0">
                <a:solidFill>
                  <a:srgbClr val="000000"/>
                </a:solidFill>
                <a:latin typeface="Arial" charset="0"/>
              </a:rPr>
              <a:t>TCCTGA</a:t>
            </a:r>
            <a:r>
              <a:rPr lang="en-US" sz="2400" b="1" dirty="0">
                <a:solidFill>
                  <a:srgbClr val="FF0000"/>
                </a:solidFill>
                <a:latin typeface="Arial" charset="0"/>
              </a:rPr>
              <a:t>G</a:t>
            </a:r>
            <a:r>
              <a:rPr lang="en-US" sz="2400" b="1" dirty="0">
                <a:solidFill>
                  <a:srgbClr val="000000"/>
                </a:solidFill>
                <a:latin typeface="Arial" charset="0"/>
              </a:rPr>
              <a:t>GG</a:t>
            </a:r>
          </a:p>
        </p:txBody>
      </p:sp>
      <p:sp>
        <p:nvSpPr>
          <p:cNvPr id="6" name="Rectangle 5">
            <a:extLst>
              <a:ext uri="{FF2B5EF4-FFF2-40B4-BE49-F238E27FC236}">
                <a16:creationId xmlns:a16="http://schemas.microsoft.com/office/drawing/2014/main" id="{65DE9D22-E1FF-4516-92B8-AAFEDA90B284}"/>
              </a:ext>
            </a:extLst>
          </p:cNvPr>
          <p:cNvSpPr/>
          <p:nvPr/>
        </p:nvSpPr>
        <p:spPr>
          <a:xfrm>
            <a:off x="993769" y="2421763"/>
            <a:ext cx="4033966" cy="4616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B9605F-6008-4DFD-8B8F-59D6FC457F62}"/>
              </a:ext>
            </a:extLst>
          </p:cNvPr>
          <p:cNvSpPr/>
          <p:nvPr/>
        </p:nvSpPr>
        <p:spPr>
          <a:xfrm>
            <a:off x="993769" y="3188228"/>
            <a:ext cx="4033966" cy="4616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381D13-10F0-4DC0-B5C5-9C3CD2B23EA6}"/>
              </a:ext>
            </a:extLst>
          </p:cNvPr>
          <p:cNvSpPr/>
          <p:nvPr/>
        </p:nvSpPr>
        <p:spPr>
          <a:xfrm>
            <a:off x="1006957" y="3910571"/>
            <a:ext cx="4033966" cy="46166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97FC8A-E93A-4BFD-9866-17A88F493954}"/>
              </a:ext>
            </a:extLst>
          </p:cNvPr>
          <p:cNvSpPr/>
          <p:nvPr/>
        </p:nvSpPr>
        <p:spPr>
          <a:xfrm>
            <a:off x="1020145" y="4675163"/>
            <a:ext cx="4033966" cy="461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6FAE1F-FD67-4880-96B8-A24E79882767}"/>
              </a:ext>
            </a:extLst>
          </p:cNvPr>
          <p:cNvSpPr txBox="1"/>
          <p:nvPr/>
        </p:nvSpPr>
        <p:spPr>
          <a:xfrm>
            <a:off x="1578989" y="5908609"/>
            <a:ext cx="2647584" cy="646331"/>
          </a:xfrm>
          <a:prstGeom prst="rect">
            <a:avLst/>
          </a:prstGeom>
          <a:noFill/>
        </p:spPr>
        <p:txBody>
          <a:bodyPr wrap="none" rtlCol="0">
            <a:spAutoFit/>
          </a:bodyPr>
          <a:lstStyle/>
          <a:p>
            <a:pPr algn="ctr"/>
            <a:r>
              <a:rPr lang="en-US" dirty="0"/>
              <a:t>People in </a:t>
            </a:r>
            <a:r>
              <a:rPr lang="en-US" dirty="0" err="1"/>
              <a:t>FamilyTree</a:t>
            </a:r>
            <a:r>
              <a:rPr lang="en-US" dirty="0"/>
              <a:t> DNA </a:t>
            </a:r>
          </a:p>
          <a:p>
            <a:pPr algn="ctr"/>
            <a:r>
              <a:rPr lang="en-US" dirty="0"/>
              <a:t>or GED match Database</a:t>
            </a:r>
          </a:p>
        </p:txBody>
      </p:sp>
      <p:sp>
        <p:nvSpPr>
          <p:cNvPr id="11" name="TextBox 10">
            <a:extLst>
              <a:ext uri="{FF2B5EF4-FFF2-40B4-BE49-F238E27FC236}">
                <a16:creationId xmlns:a16="http://schemas.microsoft.com/office/drawing/2014/main" id="{0DCF0427-2224-4A53-BEA6-A31B838180B7}"/>
              </a:ext>
            </a:extLst>
          </p:cNvPr>
          <p:cNvSpPr txBox="1"/>
          <p:nvPr/>
        </p:nvSpPr>
        <p:spPr>
          <a:xfrm>
            <a:off x="2203693" y="1946380"/>
            <a:ext cx="1798441" cy="369332"/>
          </a:xfrm>
          <a:prstGeom prst="rect">
            <a:avLst/>
          </a:prstGeom>
          <a:noFill/>
        </p:spPr>
        <p:txBody>
          <a:bodyPr wrap="none" rtlCol="0">
            <a:spAutoFit/>
          </a:bodyPr>
          <a:lstStyle/>
          <a:p>
            <a:r>
              <a:rPr lang="en-US" dirty="0"/>
              <a:t>108 </a:t>
            </a:r>
            <a:r>
              <a:rPr lang="en-US" dirty="0" err="1"/>
              <a:t>cM</a:t>
            </a:r>
            <a:r>
              <a:rPr lang="en-US" dirty="0"/>
              <a:t> fragment</a:t>
            </a:r>
          </a:p>
        </p:txBody>
      </p:sp>
      <p:sp>
        <p:nvSpPr>
          <p:cNvPr id="12" name="Rectangle 11">
            <a:extLst>
              <a:ext uri="{FF2B5EF4-FFF2-40B4-BE49-F238E27FC236}">
                <a16:creationId xmlns:a16="http://schemas.microsoft.com/office/drawing/2014/main" id="{1F0E16B1-ADAF-4041-A0DF-DE3601546AD4}"/>
              </a:ext>
            </a:extLst>
          </p:cNvPr>
          <p:cNvSpPr/>
          <p:nvPr/>
        </p:nvSpPr>
        <p:spPr>
          <a:xfrm>
            <a:off x="6808182" y="2968231"/>
            <a:ext cx="4033966" cy="4616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39A30DE-426A-4F23-B372-795DFF294352}"/>
              </a:ext>
            </a:extLst>
          </p:cNvPr>
          <p:cNvSpPr txBox="1"/>
          <p:nvPr/>
        </p:nvSpPr>
        <p:spPr>
          <a:xfrm>
            <a:off x="8658808" y="2507036"/>
            <a:ext cx="727788" cy="369332"/>
          </a:xfrm>
          <a:prstGeom prst="rect">
            <a:avLst/>
          </a:prstGeom>
          <a:noFill/>
        </p:spPr>
        <p:txBody>
          <a:bodyPr wrap="square" rtlCol="0">
            <a:spAutoFit/>
          </a:bodyPr>
          <a:lstStyle/>
          <a:p>
            <a:r>
              <a:rPr lang="en-US" dirty="0"/>
              <a:t>Me</a:t>
            </a:r>
          </a:p>
        </p:txBody>
      </p:sp>
      <p:sp>
        <p:nvSpPr>
          <p:cNvPr id="14" name="TextBox 13">
            <a:extLst>
              <a:ext uri="{FF2B5EF4-FFF2-40B4-BE49-F238E27FC236}">
                <a16:creationId xmlns:a16="http://schemas.microsoft.com/office/drawing/2014/main" id="{B16E7580-B912-4CD6-904A-8EE2A20C7EC0}"/>
              </a:ext>
            </a:extLst>
          </p:cNvPr>
          <p:cNvSpPr txBox="1"/>
          <p:nvPr/>
        </p:nvSpPr>
        <p:spPr>
          <a:xfrm>
            <a:off x="7643413" y="4057905"/>
            <a:ext cx="2364815" cy="369332"/>
          </a:xfrm>
          <a:prstGeom prst="rect">
            <a:avLst/>
          </a:prstGeom>
          <a:noFill/>
        </p:spPr>
        <p:txBody>
          <a:bodyPr wrap="none" rtlCol="0">
            <a:spAutoFit/>
          </a:bodyPr>
          <a:lstStyle/>
          <a:p>
            <a:r>
              <a:rPr lang="en-US" dirty="0"/>
              <a:t>Likely 2</a:t>
            </a:r>
            <a:r>
              <a:rPr lang="en-US" baseline="30000" dirty="0"/>
              <a:t>nd</a:t>
            </a:r>
            <a:r>
              <a:rPr lang="en-US" dirty="0"/>
              <a:t> or 3</a:t>
            </a:r>
            <a:r>
              <a:rPr lang="en-US" baseline="30000" dirty="0"/>
              <a:t>rd</a:t>
            </a:r>
            <a:r>
              <a:rPr lang="en-US" dirty="0"/>
              <a:t> Cousins</a:t>
            </a:r>
          </a:p>
        </p:txBody>
      </p:sp>
      <p:sp>
        <p:nvSpPr>
          <p:cNvPr id="15" name="Title 14">
            <a:extLst>
              <a:ext uri="{FF2B5EF4-FFF2-40B4-BE49-F238E27FC236}">
                <a16:creationId xmlns:a16="http://schemas.microsoft.com/office/drawing/2014/main" id="{B2002B69-7958-4319-A42F-1A46602AA3D0}"/>
              </a:ext>
            </a:extLst>
          </p:cNvPr>
          <p:cNvSpPr>
            <a:spLocks noGrp="1"/>
          </p:cNvSpPr>
          <p:nvPr>
            <p:ph type="title"/>
          </p:nvPr>
        </p:nvSpPr>
        <p:spPr/>
        <p:txBody>
          <a:bodyPr/>
          <a:lstStyle/>
          <a:p>
            <a:r>
              <a:rPr lang="en-US" dirty="0"/>
              <a:t>Large “Blocks” of shared SNPs </a:t>
            </a:r>
          </a:p>
        </p:txBody>
      </p:sp>
      <p:sp>
        <p:nvSpPr>
          <p:cNvPr id="16" name="TextBox 15">
            <a:extLst>
              <a:ext uri="{FF2B5EF4-FFF2-40B4-BE49-F238E27FC236}">
                <a16:creationId xmlns:a16="http://schemas.microsoft.com/office/drawing/2014/main" id="{D3BBB629-E7C4-413D-B233-BC4A24556F21}"/>
              </a:ext>
            </a:extLst>
          </p:cNvPr>
          <p:cNvSpPr txBox="1"/>
          <p:nvPr/>
        </p:nvSpPr>
        <p:spPr>
          <a:xfrm>
            <a:off x="6252117" y="5761463"/>
            <a:ext cx="4373377" cy="369332"/>
          </a:xfrm>
          <a:prstGeom prst="rect">
            <a:avLst/>
          </a:prstGeom>
          <a:noFill/>
        </p:spPr>
        <p:txBody>
          <a:bodyPr wrap="none" rtlCol="0">
            <a:spAutoFit/>
          </a:bodyPr>
          <a:lstStyle/>
          <a:p>
            <a:r>
              <a:rPr lang="en-US" dirty="0"/>
              <a:t>1 </a:t>
            </a:r>
            <a:r>
              <a:rPr lang="en-US" dirty="0" err="1"/>
              <a:t>centiMorgan</a:t>
            </a:r>
            <a:r>
              <a:rPr lang="en-US" dirty="0"/>
              <a:t> (</a:t>
            </a:r>
            <a:r>
              <a:rPr lang="en-US" dirty="0" err="1"/>
              <a:t>cM</a:t>
            </a:r>
            <a:r>
              <a:rPr lang="en-US" dirty="0"/>
              <a:t>) = 1 million bases of DNA</a:t>
            </a:r>
          </a:p>
        </p:txBody>
      </p:sp>
    </p:spTree>
    <p:extLst>
      <p:ext uri="{BB962C8B-B14F-4D97-AF65-F5344CB8AC3E}">
        <p14:creationId xmlns:p14="http://schemas.microsoft.com/office/powerpoint/2010/main" val="37917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animBg="1"/>
      <p:bldP spid="10" grpId="0"/>
      <p:bldP spid="11" grpId="0"/>
      <p:bldP spid="12" grpId="0" animBg="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35605" y="303984"/>
            <a:ext cx="5287536" cy="1325563"/>
          </a:xfrm>
        </p:spPr>
        <p:txBody>
          <a:bodyPr/>
          <a:lstStyle/>
          <a:p>
            <a:r>
              <a:rPr lang="en-US" dirty="0"/>
              <a:t>My Cousins</a:t>
            </a:r>
          </a:p>
        </p:txBody>
      </p:sp>
      <p:pic>
        <p:nvPicPr>
          <p:cNvPr id="3" name="Picture 2"/>
          <p:cNvPicPr>
            <a:picLocks noChangeAspect="1"/>
          </p:cNvPicPr>
          <p:nvPr/>
        </p:nvPicPr>
        <p:blipFill>
          <a:blip r:embed="rId2"/>
          <a:stretch>
            <a:fillRect/>
          </a:stretch>
        </p:blipFill>
        <p:spPr>
          <a:xfrm>
            <a:off x="403036" y="2018125"/>
            <a:ext cx="11385927" cy="3868783"/>
          </a:xfrm>
          <a:prstGeom prst="rect">
            <a:avLst/>
          </a:prstGeom>
        </p:spPr>
      </p:pic>
      <p:pic>
        <p:nvPicPr>
          <p:cNvPr id="4" name="Picture 3"/>
          <p:cNvPicPr>
            <a:picLocks noChangeAspect="1"/>
          </p:cNvPicPr>
          <p:nvPr/>
        </p:nvPicPr>
        <p:blipFill>
          <a:blip r:embed="rId3"/>
          <a:stretch>
            <a:fillRect/>
          </a:stretch>
        </p:blipFill>
        <p:spPr>
          <a:xfrm>
            <a:off x="552934" y="6049828"/>
            <a:ext cx="1123950" cy="647700"/>
          </a:xfrm>
          <a:prstGeom prst="rect">
            <a:avLst/>
          </a:prstGeom>
        </p:spPr>
      </p:pic>
      <p:pic>
        <p:nvPicPr>
          <p:cNvPr id="7" name="Picture 6"/>
          <p:cNvPicPr>
            <a:picLocks noChangeAspect="1"/>
          </p:cNvPicPr>
          <p:nvPr/>
        </p:nvPicPr>
        <p:blipFill>
          <a:blip r:embed="rId4"/>
          <a:stretch>
            <a:fillRect/>
          </a:stretch>
        </p:blipFill>
        <p:spPr>
          <a:xfrm>
            <a:off x="10869140" y="0"/>
            <a:ext cx="1322860" cy="1985900"/>
          </a:xfrm>
          <a:prstGeom prst="rect">
            <a:avLst/>
          </a:prstGeom>
        </p:spPr>
      </p:pic>
      <p:pic>
        <p:nvPicPr>
          <p:cNvPr id="9" name="Picture 8"/>
          <p:cNvPicPr>
            <a:picLocks noChangeAspect="1"/>
          </p:cNvPicPr>
          <p:nvPr/>
        </p:nvPicPr>
        <p:blipFill>
          <a:blip r:embed="rId5"/>
          <a:stretch>
            <a:fillRect/>
          </a:stretch>
        </p:blipFill>
        <p:spPr>
          <a:xfrm>
            <a:off x="0" y="0"/>
            <a:ext cx="1451974" cy="1933533"/>
          </a:xfrm>
          <a:prstGeom prst="rect">
            <a:avLst/>
          </a:prstGeom>
        </p:spPr>
      </p:pic>
      <p:sp>
        <p:nvSpPr>
          <p:cNvPr id="5" name="Rectangle: Rounded Corners 4">
            <a:extLst>
              <a:ext uri="{FF2B5EF4-FFF2-40B4-BE49-F238E27FC236}">
                <a16:creationId xmlns:a16="http://schemas.microsoft.com/office/drawing/2014/main" id="{4287DF21-A9E5-4BC3-96A0-28E6F3610B88}"/>
              </a:ext>
            </a:extLst>
          </p:cNvPr>
          <p:cNvSpPr/>
          <p:nvPr/>
        </p:nvSpPr>
        <p:spPr>
          <a:xfrm>
            <a:off x="7585788" y="3952516"/>
            <a:ext cx="2696547" cy="51318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39928F2-EF92-4008-BDD9-2CFFBACE698A}"/>
              </a:ext>
            </a:extLst>
          </p:cNvPr>
          <p:cNvSpPr/>
          <p:nvPr/>
        </p:nvSpPr>
        <p:spPr>
          <a:xfrm>
            <a:off x="7585787" y="5198592"/>
            <a:ext cx="2696547" cy="51318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41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Content Placeholder 3"/>
          <p:cNvSpPr txBox="1">
            <a:spLocks/>
          </p:cNvSpPr>
          <p:nvPr/>
        </p:nvSpPr>
        <p:spPr>
          <a:xfrm>
            <a:off x="609600" y="1600201"/>
            <a:ext cx="109728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475" y="215279"/>
            <a:ext cx="7848600" cy="6155765"/>
          </a:xfrm>
          <a:prstGeom prst="rect">
            <a:avLst/>
          </a:prstGeom>
        </p:spPr>
      </p:pic>
      <p:sp>
        <p:nvSpPr>
          <p:cNvPr id="9" name="TextBox 8"/>
          <p:cNvSpPr txBox="1"/>
          <p:nvPr/>
        </p:nvSpPr>
        <p:spPr>
          <a:xfrm>
            <a:off x="3907516" y="379566"/>
            <a:ext cx="3749809" cy="369332"/>
          </a:xfrm>
          <a:prstGeom prst="rect">
            <a:avLst/>
          </a:prstGeom>
          <a:noFill/>
        </p:spPr>
        <p:txBody>
          <a:bodyPr wrap="none" rtlCol="0">
            <a:spAutoFit/>
          </a:bodyPr>
          <a:lstStyle/>
          <a:p>
            <a:pPr defTabSz="914353" fontAlgn="base">
              <a:spcBef>
                <a:spcPct val="0"/>
              </a:spcBef>
              <a:spcAft>
                <a:spcPct val="0"/>
              </a:spcAft>
            </a:pPr>
            <a:r>
              <a:rPr lang="en-US" dirty="0">
                <a:solidFill>
                  <a:prstClr val="black"/>
                </a:solidFill>
                <a:latin typeface="Arial" charset="0"/>
              </a:rPr>
              <a:t>Relationships (with %DNA Shared)</a:t>
            </a:r>
          </a:p>
        </p:txBody>
      </p:sp>
      <p:sp>
        <p:nvSpPr>
          <p:cNvPr id="5" name="Rectangle 4"/>
          <p:cNvSpPr/>
          <p:nvPr/>
        </p:nvSpPr>
        <p:spPr>
          <a:xfrm>
            <a:off x="198226" y="1549585"/>
            <a:ext cx="3483889" cy="2831544"/>
          </a:xfrm>
          <a:prstGeom prst="rect">
            <a:avLst/>
          </a:prstGeom>
        </p:spPr>
        <p:txBody>
          <a:bodyPr wrap="square">
            <a:spAutoFit/>
          </a:bodyPr>
          <a:lstStyle/>
          <a:p>
            <a:pPr defTabSz="914353" fontAlgn="base">
              <a:spcBef>
                <a:spcPct val="0"/>
              </a:spcBef>
              <a:spcAft>
                <a:spcPct val="0"/>
              </a:spcAft>
            </a:pPr>
            <a:endParaRPr lang="en-US" sz="1400" dirty="0">
              <a:solidFill>
                <a:srgbClr val="000000"/>
              </a:solidFill>
              <a:latin typeface="Calibri" panose="020F0502020204030204" pitchFamily="34" charset="0"/>
            </a:endParaRPr>
          </a:p>
          <a:p>
            <a:pPr defTabSz="914353" fontAlgn="base">
              <a:spcBef>
                <a:spcPct val="0"/>
              </a:spcBef>
              <a:spcAft>
                <a:spcPct val="0"/>
              </a:spcAft>
            </a:pPr>
            <a:r>
              <a:rPr lang="en-US" sz="2000" b="1" dirty="0">
                <a:solidFill>
                  <a:prstClr val="black"/>
                </a:solidFill>
                <a:latin typeface="Calibri" panose="020F0502020204030204" pitchFamily="34" charset="0"/>
              </a:rPr>
              <a:t>ISOGG wiki statistics: </a:t>
            </a:r>
            <a:endParaRPr lang="en-US" sz="2000" dirty="0">
              <a:solidFill>
                <a:prstClr val="black"/>
              </a:solidFill>
              <a:latin typeface="Calibri" panose="020F0502020204030204" pitchFamily="34" charset="0"/>
            </a:endParaRPr>
          </a:p>
          <a:p>
            <a:pPr defTabSz="914353" fontAlgn="base">
              <a:spcBef>
                <a:spcPct val="0"/>
              </a:spcBef>
              <a:spcAft>
                <a:spcPct val="0"/>
              </a:spcAft>
            </a:pPr>
            <a:r>
              <a:rPr lang="en-US" dirty="0">
                <a:solidFill>
                  <a:prstClr val="black"/>
                </a:solidFill>
                <a:latin typeface="Calibri" panose="020F0502020204030204" pitchFamily="34" charset="0"/>
              </a:rPr>
              <a:t>Parent/child: 3539-3748 </a:t>
            </a:r>
            <a:r>
              <a:rPr lang="en-US" dirty="0" err="1">
                <a:solidFill>
                  <a:prstClr val="black"/>
                </a:solidFill>
                <a:latin typeface="Calibri" panose="020F0502020204030204" pitchFamily="34" charset="0"/>
              </a:rPr>
              <a:t>cMs</a:t>
            </a:r>
            <a:r>
              <a:rPr lang="en-US" dirty="0">
                <a:solidFill>
                  <a:prstClr val="black"/>
                </a:solidFill>
                <a:latin typeface="Calibri" panose="020F0502020204030204" pitchFamily="34" charset="0"/>
              </a:rPr>
              <a:t> </a:t>
            </a:r>
          </a:p>
          <a:p>
            <a:pPr defTabSz="914353" fontAlgn="base">
              <a:spcBef>
                <a:spcPct val="0"/>
              </a:spcBef>
              <a:spcAft>
                <a:spcPct val="0"/>
              </a:spcAft>
            </a:pPr>
            <a:r>
              <a:rPr lang="en-US" dirty="0">
                <a:solidFill>
                  <a:prstClr val="black"/>
                </a:solidFill>
                <a:latin typeface="Calibri" panose="020F0502020204030204" pitchFamily="34" charset="0"/>
              </a:rPr>
              <a:t>1st cousins: 548-1034 </a:t>
            </a:r>
            <a:r>
              <a:rPr lang="en-US" dirty="0" err="1">
                <a:solidFill>
                  <a:prstClr val="black"/>
                </a:solidFill>
                <a:latin typeface="Calibri" panose="020F0502020204030204" pitchFamily="34" charset="0"/>
              </a:rPr>
              <a:t>cMs</a:t>
            </a:r>
            <a:r>
              <a:rPr lang="en-US" dirty="0">
                <a:solidFill>
                  <a:prstClr val="black"/>
                </a:solidFill>
                <a:latin typeface="Calibri" panose="020F0502020204030204" pitchFamily="34" charset="0"/>
              </a:rPr>
              <a:t> </a:t>
            </a:r>
          </a:p>
          <a:p>
            <a:pPr defTabSz="914353" fontAlgn="base">
              <a:spcBef>
                <a:spcPct val="0"/>
              </a:spcBef>
              <a:spcAft>
                <a:spcPct val="0"/>
              </a:spcAft>
            </a:pPr>
            <a:r>
              <a:rPr lang="en-US" dirty="0">
                <a:solidFill>
                  <a:prstClr val="black"/>
                </a:solidFill>
                <a:latin typeface="Calibri" panose="020F0502020204030204" pitchFamily="34" charset="0"/>
              </a:rPr>
              <a:t>1st cousins 1R: 248-638 </a:t>
            </a:r>
            <a:r>
              <a:rPr lang="en-US" dirty="0" err="1">
                <a:solidFill>
                  <a:prstClr val="black"/>
                </a:solidFill>
                <a:latin typeface="Calibri" panose="020F0502020204030204" pitchFamily="34" charset="0"/>
              </a:rPr>
              <a:t>cMs</a:t>
            </a:r>
            <a:r>
              <a:rPr lang="en-US" dirty="0">
                <a:solidFill>
                  <a:prstClr val="black"/>
                </a:solidFill>
                <a:latin typeface="Calibri" panose="020F0502020204030204" pitchFamily="34" charset="0"/>
              </a:rPr>
              <a:t> </a:t>
            </a:r>
          </a:p>
          <a:p>
            <a:pPr defTabSz="914353" fontAlgn="base">
              <a:spcBef>
                <a:spcPct val="0"/>
              </a:spcBef>
              <a:spcAft>
                <a:spcPct val="0"/>
              </a:spcAft>
            </a:pPr>
            <a:r>
              <a:rPr lang="en-US" dirty="0">
                <a:solidFill>
                  <a:prstClr val="black"/>
                </a:solidFill>
                <a:latin typeface="Calibri" panose="020F0502020204030204" pitchFamily="34" charset="0"/>
              </a:rPr>
              <a:t>2nd cousins: 101-378 </a:t>
            </a:r>
            <a:r>
              <a:rPr lang="en-US" dirty="0" err="1">
                <a:solidFill>
                  <a:prstClr val="black"/>
                </a:solidFill>
                <a:latin typeface="Calibri" panose="020F0502020204030204" pitchFamily="34" charset="0"/>
              </a:rPr>
              <a:t>cMs</a:t>
            </a:r>
            <a:r>
              <a:rPr lang="en-US" dirty="0">
                <a:solidFill>
                  <a:prstClr val="black"/>
                </a:solidFill>
                <a:latin typeface="Calibri" panose="020F0502020204030204" pitchFamily="34" charset="0"/>
              </a:rPr>
              <a:t> </a:t>
            </a:r>
          </a:p>
          <a:p>
            <a:pPr defTabSz="914353" fontAlgn="base">
              <a:spcBef>
                <a:spcPct val="0"/>
              </a:spcBef>
              <a:spcAft>
                <a:spcPct val="0"/>
              </a:spcAft>
            </a:pPr>
            <a:r>
              <a:rPr lang="en-US" dirty="0">
                <a:solidFill>
                  <a:prstClr val="black"/>
                </a:solidFill>
                <a:latin typeface="Calibri" panose="020F0502020204030204" pitchFamily="34" charset="0"/>
              </a:rPr>
              <a:t>2nd cousins 2R: 43-191 </a:t>
            </a:r>
            <a:r>
              <a:rPr lang="en-US" dirty="0" err="1">
                <a:solidFill>
                  <a:prstClr val="black"/>
                </a:solidFill>
                <a:latin typeface="Calibri" panose="020F0502020204030204" pitchFamily="34" charset="0"/>
              </a:rPr>
              <a:t>cMs</a:t>
            </a:r>
            <a:r>
              <a:rPr lang="en-US" dirty="0">
                <a:solidFill>
                  <a:prstClr val="black"/>
                </a:solidFill>
                <a:latin typeface="Calibri" panose="020F0502020204030204" pitchFamily="34" charset="0"/>
              </a:rPr>
              <a:t> </a:t>
            </a:r>
          </a:p>
          <a:p>
            <a:pPr defTabSz="914353" fontAlgn="base">
              <a:spcBef>
                <a:spcPct val="0"/>
              </a:spcBef>
              <a:spcAft>
                <a:spcPct val="0"/>
              </a:spcAft>
            </a:pPr>
            <a:r>
              <a:rPr lang="en-US" dirty="0">
                <a:solidFill>
                  <a:prstClr val="black"/>
                </a:solidFill>
                <a:latin typeface="Calibri" panose="020F0502020204030204" pitchFamily="34" charset="0"/>
              </a:rPr>
              <a:t>3rd cousins: 43-ca 150 </a:t>
            </a:r>
            <a:r>
              <a:rPr lang="en-US" dirty="0" err="1">
                <a:solidFill>
                  <a:prstClr val="black"/>
                </a:solidFill>
                <a:latin typeface="Calibri" panose="020F0502020204030204" pitchFamily="34" charset="0"/>
              </a:rPr>
              <a:t>cMs</a:t>
            </a:r>
            <a:r>
              <a:rPr lang="en-US" dirty="0">
                <a:solidFill>
                  <a:prstClr val="black"/>
                </a:solidFill>
                <a:latin typeface="Calibri" panose="020F0502020204030204" pitchFamily="34" charset="0"/>
              </a:rPr>
              <a:t> </a:t>
            </a:r>
          </a:p>
          <a:p>
            <a:pPr defTabSz="914353" fontAlgn="base">
              <a:spcBef>
                <a:spcPct val="0"/>
              </a:spcBef>
              <a:spcAft>
                <a:spcPct val="0"/>
              </a:spcAft>
            </a:pPr>
            <a:r>
              <a:rPr lang="en-US" dirty="0">
                <a:solidFill>
                  <a:prstClr val="black"/>
                </a:solidFill>
                <a:latin typeface="Calibri" panose="020F0502020204030204" pitchFamily="34" charset="0"/>
              </a:rPr>
              <a:t>3rd cousins 1R: 11.5-99 </a:t>
            </a:r>
            <a:r>
              <a:rPr lang="en-US" dirty="0" err="1">
                <a:solidFill>
                  <a:prstClr val="black"/>
                </a:solidFill>
                <a:latin typeface="Calibri" panose="020F0502020204030204" pitchFamily="34" charset="0"/>
              </a:rPr>
              <a:t>cMs</a:t>
            </a:r>
            <a:r>
              <a:rPr lang="en-US" dirty="0">
                <a:solidFill>
                  <a:prstClr val="black"/>
                </a:solidFill>
                <a:latin typeface="Calibri" panose="020F0502020204030204" pitchFamily="34" charset="0"/>
              </a:rPr>
              <a:t> </a:t>
            </a:r>
          </a:p>
          <a:p>
            <a:pPr defTabSz="914353" fontAlgn="base">
              <a:spcBef>
                <a:spcPct val="0"/>
              </a:spcBef>
              <a:spcAft>
                <a:spcPct val="0"/>
              </a:spcAft>
            </a:pPr>
            <a:r>
              <a:rPr lang="en-US" dirty="0">
                <a:solidFill>
                  <a:prstClr val="black"/>
                </a:solidFill>
                <a:latin typeface="Calibri" panose="020F0502020204030204" pitchFamily="34" charset="0"/>
              </a:rPr>
              <a:t>More distant cousins: 5-ca 50 </a:t>
            </a:r>
            <a:r>
              <a:rPr lang="en-US" dirty="0" err="1">
                <a:solidFill>
                  <a:prstClr val="black"/>
                </a:solidFill>
                <a:latin typeface="Calibri" panose="020F0502020204030204" pitchFamily="34" charset="0"/>
              </a:rPr>
              <a:t>cMs</a:t>
            </a:r>
            <a:r>
              <a:rPr lang="en-US" dirty="0">
                <a:solidFill>
                  <a:prstClr val="black"/>
                </a:solidFill>
                <a:latin typeface="Calibri" panose="020F0502020204030204" pitchFamily="34" charset="0"/>
              </a:rPr>
              <a:t> </a:t>
            </a:r>
            <a:endParaRPr lang="en-US" dirty="0">
              <a:solidFill>
                <a:prstClr val="black"/>
              </a:solidFill>
              <a:latin typeface="Arial" charset="0"/>
            </a:endParaRPr>
          </a:p>
        </p:txBody>
      </p:sp>
    </p:spTree>
    <p:extLst>
      <p:ext uri="{BB962C8B-B14F-4D97-AF65-F5344CB8AC3E}">
        <p14:creationId xmlns:p14="http://schemas.microsoft.com/office/powerpoint/2010/main" val="2575876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717623" y="6025129"/>
            <a:ext cx="6814686" cy="369332"/>
          </a:xfrm>
          <a:prstGeom prst="rect">
            <a:avLst/>
          </a:prstGeom>
          <a:noFill/>
        </p:spPr>
        <p:txBody>
          <a:bodyPr wrap="none" rtlCol="0">
            <a:spAutoFit/>
          </a:bodyPr>
          <a:lstStyle/>
          <a:p>
            <a:pPr defTabSz="914353" fontAlgn="base">
              <a:spcBef>
                <a:spcPct val="0"/>
              </a:spcBef>
              <a:spcAft>
                <a:spcPct val="0"/>
              </a:spcAft>
            </a:pPr>
            <a:r>
              <a:rPr lang="en-US" dirty="0">
                <a:solidFill>
                  <a:prstClr val="black"/>
                </a:solidFill>
                <a:latin typeface="Arial" charset="0"/>
              </a:rPr>
              <a:t>https://isogg.org/wiki/Autosomal_DNA_testing_comparison_chart</a:t>
            </a:r>
          </a:p>
        </p:txBody>
      </p:sp>
      <p:graphicFrame>
        <p:nvGraphicFramePr>
          <p:cNvPr id="3" name="Table 2"/>
          <p:cNvGraphicFramePr>
            <a:graphicFrameLocks noGrp="1"/>
          </p:cNvGraphicFramePr>
          <p:nvPr>
            <p:extLst>
              <p:ext uri="{D42A27DB-BD31-4B8C-83A1-F6EECF244321}">
                <p14:modId xmlns:p14="http://schemas.microsoft.com/office/powerpoint/2010/main" val="1531478586"/>
              </p:ext>
            </p:extLst>
          </p:nvPr>
        </p:nvGraphicFramePr>
        <p:xfrm>
          <a:off x="1600201" y="838201"/>
          <a:ext cx="8915399" cy="1700088"/>
        </p:xfrm>
        <a:graphic>
          <a:graphicData uri="http://schemas.openxmlformats.org/drawingml/2006/table">
            <a:tbl>
              <a:tblPr>
                <a:tableStyleId>{5C22544A-7EE6-4342-B048-85BDC9FD1C3A}</a:tableStyleId>
              </a:tblPr>
              <a:tblGrid>
                <a:gridCol w="2601199">
                  <a:extLst>
                    <a:ext uri="{9D8B030D-6E8A-4147-A177-3AD203B41FA5}">
                      <a16:colId xmlns:a16="http://schemas.microsoft.com/office/drawing/2014/main" val="3727276491"/>
                    </a:ext>
                  </a:extLst>
                </a:gridCol>
                <a:gridCol w="2199401">
                  <a:extLst>
                    <a:ext uri="{9D8B030D-6E8A-4147-A177-3AD203B41FA5}">
                      <a16:colId xmlns:a16="http://schemas.microsoft.com/office/drawing/2014/main" val="73972163"/>
                    </a:ext>
                  </a:extLst>
                </a:gridCol>
                <a:gridCol w="2209800">
                  <a:extLst>
                    <a:ext uri="{9D8B030D-6E8A-4147-A177-3AD203B41FA5}">
                      <a16:colId xmlns:a16="http://schemas.microsoft.com/office/drawing/2014/main" val="632310125"/>
                    </a:ext>
                  </a:extLst>
                </a:gridCol>
                <a:gridCol w="1904999">
                  <a:extLst>
                    <a:ext uri="{9D8B030D-6E8A-4147-A177-3AD203B41FA5}">
                      <a16:colId xmlns:a16="http://schemas.microsoft.com/office/drawing/2014/main" val="3402227956"/>
                    </a:ext>
                  </a:extLst>
                </a:gridCol>
              </a:tblGrid>
              <a:tr h="435886">
                <a:tc>
                  <a:txBody>
                    <a:bodyPr/>
                    <a:lstStyle/>
                    <a:p>
                      <a:pPr algn="l" fontAlgn="b"/>
                      <a:r>
                        <a:rPr lang="en-US" sz="1200" u="none" strike="noStrike" dirty="0">
                          <a:effectLst/>
                        </a:rPr>
                        <a:t>Company</a:t>
                      </a:r>
                      <a:endParaRPr lang="en-US" sz="1200" b="0"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400" b="1" u="none" strike="noStrike" dirty="0">
                          <a:effectLst/>
                        </a:rPr>
                        <a:t>23andMe</a:t>
                      </a:r>
                      <a:endParaRPr lang="en-US" sz="1400" b="1"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400" b="1" u="none" strike="noStrike" dirty="0">
                          <a:effectLst/>
                        </a:rPr>
                        <a:t>Family Tree DNA’s </a:t>
                      </a:r>
                    </a:p>
                    <a:p>
                      <a:pPr algn="ctr" fontAlgn="b"/>
                      <a:r>
                        <a:rPr lang="en-US" sz="1400" b="1" u="none" strike="noStrike" dirty="0">
                          <a:effectLst/>
                        </a:rPr>
                        <a:t>Family Finder test</a:t>
                      </a:r>
                      <a:endParaRPr lang="en-US" sz="1400" b="1"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400" b="1" u="none" strike="noStrike" dirty="0" err="1">
                          <a:effectLst/>
                        </a:rPr>
                        <a:t>Ancestry.com's</a:t>
                      </a:r>
                      <a:r>
                        <a:rPr lang="en-US" sz="1400" b="1" u="none" strike="noStrike" dirty="0">
                          <a:effectLst/>
                        </a:rPr>
                        <a:t> </a:t>
                      </a:r>
                    </a:p>
                    <a:p>
                      <a:pPr algn="ctr" fontAlgn="b"/>
                      <a:r>
                        <a:rPr lang="en-US" sz="1400" b="1" u="none" strike="noStrike" dirty="0" err="1">
                          <a:effectLst/>
                        </a:rPr>
                        <a:t>AncestryDNA</a:t>
                      </a:r>
                      <a:r>
                        <a:rPr lang="en-US" sz="1400" b="1" u="none" strike="noStrike" dirty="0">
                          <a:effectLst/>
                        </a:rPr>
                        <a:t> test</a:t>
                      </a:r>
                      <a:endParaRPr lang="en-US" sz="1400" b="1" i="0" u="none" strike="noStrike" dirty="0">
                        <a:solidFill>
                          <a:srgbClr val="000000"/>
                        </a:solidFill>
                        <a:effectLst/>
                        <a:latin typeface="Calibri" panose="020F0502020204030204" pitchFamily="34" charset="0"/>
                      </a:endParaRPr>
                    </a:p>
                  </a:txBody>
                  <a:tcPr marL="7261" marR="7261" marT="7261" marB="0" anchor="b"/>
                </a:tc>
                <a:extLst>
                  <a:ext uri="{0D108BD9-81ED-4DB2-BD59-A6C34878D82A}">
                    <a16:rowId xmlns:a16="http://schemas.microsoft.com/office/drawing/2014/main" val="190861241"/>
                  </a:ext>
                </a:extLst>
              </a:tr>
              <a:tr h="373021">
                <a:tc>
                  <a:txBody>
                    <a:bodyPr/>
                    <a:lstStyle/>
                    <a:p>
                      <a:pPr algn="l" fontAlgn="b"/>
                      <a:r>
                        <a:rPr lang="en-US" sz="1200" u="none" strike="noStrike" dirty="0">
                          <a:effectLst/>
                        </a:rPr>
                        <a:t>Price (as of January 2021)</a:t>
                      </a:r>
                      <a:endParaRPr lang="en-US" sz="1200" b="0"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u="none" strike="noStrike" dirty="0">
                          <a:effectLst/>
                        </a:rPr>
                        <a:t>$99 for Ancestry and Traits</a:t>
                      </a:r>
                      <a:endParaRPr lang="en-US" sz="1200" b="0"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u="none" strike="noStrike" dirty="0">
                          <a:effectLst/>
                        </a:rPr>
                        <a:t>$79 for the lifetime of the platform</a:t>
                      </a:r>
                      <a:endParaRPr lang="en-US" sz="1200" b="0"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u="none" strike="noStrike" dirty="0">
                          <a:effectLst/>
                        </a:rPr>
                        <a:t>$69 in the U.S.</a:t>
                      </a:r>
                      <a:endParaRPr lang="en-US" sz="1200" b="0" i="0" u="none" strike="noStrike" dirty="0">
                        <a:solidFill>
                          <a:srgbClr val="000000"/>
                        </a:solidFill>
                        <a:effectLst/>
                        <a:latin typeface="Calibri" panose="020F0502020204030204" pitchFamily="34" charset="0"/>
                      </a:endParaRPr>
                    </a:p>
                  </a:txBody>
                  <a:tcPr marL="7261" marR="7261" marT="7261" marB="0" anchor="b"/>
                </a:tc>
                <a:extLst>
                  <a:ext uri="{0D108BD9-81ED-4DB2-BD59-A6C34878D82A}">
                    <a16:rowId xmlns:a16="http://schemas.microsoft.com/office/drawing/2014/main" val="1554283665"/>
                  </a:ext>
                </a:extLst>
              </a:tr>
              <a:tr h="259080">
                <a:tc>
                  <a:txBody>
                    <a:bodyPr/>
                    <a:lstStyle/>
                    <a:p>
                      <a:pPr algn="l" fontAlgn="b"/>
                      <a:r>
                        <a:rPr lang="en-US" sz="1200" u="none" strike="noStrike">
                          <a:effectLst/>
                        </a:rPr>
                        <a:t>SNP chip used for testing</a:t>
                      </a:r>
                      <a:endParaRPr lang="en-US" sz="1200" b="0" i="0" u="none" strike="noStrike">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u="none" strike="noStrike" dirty="0">
                          <a:effectLst/>
                        </a:rPr>
                        <a:t>Customized Illumina GSA chip</a:t>
                      </a:r>
                      <a:endParaRPr lang="en-US" sz="1200" b="0"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u="none" strike="noStrike" dirty="0">
                          <a:effectLst/>
                        </a:rPr>
                        <a:t>Customized Illumina GSA chip</a:t>
                      </a:r>
                      <a:endParaRPr lang="en-US" sz="1200" b="0"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u="none" strike="noStrike">
                          <a:effectLst/>
                        </a:rPr>
                        <a:t>Customized Illumina chip</a:t>
                      </a:r>
                      <a:endParaRPr lang="en-US" sz="1200" b="0" i="0" u="none" strike="noStrike">
                        <a:solidFill>
                          <a:srgbClr val="000000"/>
                        </a:solidFill>
                        <a:effectLst/>
                        <a:latin typeface="Calibri" panose="020F0502020204030204" pitchFamily="34" charset="0"/>
                      </a:endParaRPr>
                    </a:p>
                  </a:txBody>
                  <a:tcPr marL="7261" marR="7261" marT="7261" marB="0" anchor="b"/>
                </a:tc>
                <a:extLst>
                  <a:ext uri="{0D108BD9-81ED-4DB2-BD59-A6C34878D82A}">
                    <a16:rowId xmlns:a16="http://schemas.microsoft.com/office/drawing/2014/main" val="3165233107"/>
                  </a:ext>
                </a:extLst>
              </a:tr>
              <a:tr h="259080">
                <a:tc>
                  <a:txBody>
                    <a:bodyPr/>
                    <a:lstStyle/>
                    <a:p>
                      <a:pPr algn="l" fontAlgn="b"/>
                      <a:r>
                        <a:rPr lang="en-US" sz="1200" u="none" strike="noStrike">
                          <a:effectLst/>
                        </a:rPr>
                        <a:t>Number of autosomal SNPs tested</a:t>
                      </a:r>
                      <a:endParaRPr lang="en-US" sz="1200" b="0" i="0" u="none" strike="noStrike">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u="none" strike="noStrike">
                          <a:effectLst/>
                        </a:rPr>
                        <a:t>630,132</a:t>
                      </a:r>
                      <a:endParaRPr lang="en-US" sz="1200" b="0" i="0" u="none" strike="noStrike">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u="none" strike="noStrike" dirty="0">
                          <a:effectLst/>
                        </a:rPr>
                        <a:t>612,272</a:t>
                      </a:r>
                      <a:endParaRPr lang="en-US" sz="1200" b="0"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u="none" strike="noStrike">
                          <a:effectLst/>
                        </a:rPr>
                        <a:t>637,639</a:t>
                      </a:r>
                      <a:endParaRPr lang="en-US" sz="1200" b="0" i="0" u="none" strike="noStrike">
                        <a:solidFill>
                          <a:srgbClr val="000000"/>
                        </a:solidFill>
                        <a:effectLst/>
                        <a:latin typeface="Calibri" panose="020F0502020204030204" pitchFamily="34" charset="0"/>
                      </a:endParaRPr>
                    </a:p>
                  </a:txBody>
                  <a:tcPr marL="7261" marR="7261" marT="7261" marB="0" anchor="b"/>
                </a:tc>
                <a:extLst>
                  <a:ext uri="{0D108BD9-81ED-4DB2-BD59-A6C34878D82A}">
                    <a16:rowId xmlns:a16="http://schemas.microsoft.com/office/drawing/2014/main" val="3406427151"/>
                  </a:ext>
                </a:extLst>
              </a:tr>
              <a:tr h="373021">
                <a:tc>
                  <a:txBody>
                    <a:bodyPr/>
                    <a:lstStyle/>
                    <a:p>
                      <a:pPr algn="l" fontAlgn="b"/>
                      <a:r>
                        <a:rPr lang="en-US" sz="1200" u="none" strike="noStrike" dirty="0">
                          <a:effectLst/>
                        </a:rPr>
                        <a:t>Number of people in the database </a:t>
                      </a:r>
                    </a:p>
                    <a:p>
                      <a:pPr algn="l" fontAlgn="b"/>
                      <a:r>
                        <a:rPr lang="en-US" sz="1200" u="none" strike="noStrike" dirty="0">
                          <a:effectLst/>
                        </a:rPr>
                        <a:t>(as of 13 August 2023)</a:t>
                      </a:r>
                      <a:endParaRPr lang="en-US" sz="1200" b="0"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b="1" u="none" strike="noStrike" dirty="0">
                          <a:effectLst/>
                        </a:rPr>
                        <a:t>14,000,000</a:t>
                      </a:r>
                      <a:endParaRPr lang="en-US" sz="1200" b="1"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b="1" u="none" strike="noStrike" dirty="0">
                          <a:effectLst/>
                        </a:rPr>
                        <a:t>1,574,253</a:t>
                      </a:r>
                      <a:endParaRPr lang="en-US" sz="1200" b="1" i="0" u="none" strike="noStrike" dirty="0">
                        <a:solidFill>
                          <a:srgbClr val="000000"/>
                        </a:solidFill>
                        <a:effectLst/>
                        <a:latin typeface="Calibri" panose="020F0502020204030204" pitchFamily="34" charset="0"/>
                      </a:endParaRPr>
                    </a:p>
                  </a:txBody>
                  <a:tcPr marL="7261" marR="7261" marT="7261" marB="0" anchor="b"/>
                </a:tc>
                <a:tc>
                  <a:txBody>
                    <a:bodyPr/>
                    <a:lstStyle/>
                    <a:p>
                      <a:pPr algn="ctr" fontAlgn="b"/>
                      <a:r>
                        <a:rPr lang="en-US" sz="1200" b="1" u="none" strike="noStrike" dirty="0">
                          <a:effectLst/>
                        </a:rPr>
                        <a:t>23,000,000</a:t>
                      </a:r>
                      <a:endParaRPr lang="en-US" sz="1200" b="1" i="0" u="none" strike="noStrike" dirty="0">
                        <a:solidFill>
                          <a:srgbClr val="000000"/>
                        </a:solidFill>
                        <a:effectLst/>
                        <a:latin typeface="Calibri" panose="020F0502020204030204" pitchFamily="34" charset="0"/>
                      </a:endParaRPr>
                    </a:p>
                  </a:txBody>
                  <a:tcPr marL="7261" marR="7261" marT="7261" marB="0" anchor="b"/>
                </a:tc>
                <a:extLst>
                  <a:ext uri="{0D108BD9-81ED-4DB2-BD59-A6C34878D82A}">
                    <a16:rowId xmlns:a16="http://schemas.microsoft.com/office/drawing/2014/main" val="3482708589"/>
                  </a:ext>
                </a:extLst>
              </a:tr>
            </a:tbl>
          </a:graphicData>
        </a:graphic>
      </p:graphicFrame>
      <p:sp>
        <p:nvSpPr>
          <p:cNvPr id="4" name="TextBox 3"/>
          <p:cNvSpPr txBox="1"/>
          <p:nvPr/>
        </p:nvSpPr>
        <p:spPr>
          <a:xfrm>
            <a:off x="2455976" y="3089157"/>
            <a:ext cx="7486345" cy="481799"/>
          </a:xfrm>
          <a:prstGeom prst="rect">
            <a:avLst/>
          </a:prstGeom>
          <a:noFill/>
        </p:spPr>
        <p:txBody>
          <a:bodyPr wrap="none" rtlCol="0">
            <a:spAutoFit/>
          </a:bodyPr>
          <a:lstStyle/>
          <a:p>
            <a:pPr algn="ctr" defTabSz="768026"/>
            <a:r>
              <a:rPr lang="en-US" sz="2531" dirty="0">
                <a:solidFill>
                  <a:prstClr val="black"/>
                </a:solidFill>
                <a:latin typeface="Calibri"/>
              </a:rPr>
              <a:t>Over 46 million people have submitted DNA for testing!</a:t>
            </a:r>
          </a:p>
        </p:txBody>
      </p:sp>
      <p:sp>
        <p:nvSpPr>
          <p:cNvPr id="5" name="TextBox 4"/>
          <p:cNvSpPr txBox="1"/>
          <p:nvPr/>
        </p:nvSpPr>
        <p:spPr>
          <a:xfrm>
            <a:off x="2375892" y="4400221"/>
            <a:ext cx="1274708" cy="369332"/>
          </a:xfrm>
          <a:prstGeom prst="rect">
            <a:avLst/>
          </a:prstGeom>
          <a:noFill/>
        </p:spPr>
        <p:txBody>
          <a:bodyPr wrap="none" rtlCol="0">
            <a:spAutoFit/>
          </a:bodyPr>
          <a:lstStyle/>
          <a:p>
            <a:pPr defTabSz="914353" fontAlgn="base">
              <a:spcBef>
                <a:spcPct val="0"/>
              </a:spcBef>
              <a:spcAft>
                <a:spcPct val="0"/>
              </a:spcAft>
            </a:pPr>
            <a:r>
              <a:rPr lang="en-US" dirty="0">
                <a:solidFill>
                  <a:prstClr val="black"/>
                </a:solidFill>
                <a:latin typeface="Arial" charset="0"/>
              </a:rPr>
              <a:t>23 and Me</a:t>
            </a:r>
          </a:p>
        </p:txBody>
      </p:sp>
      <p:sp>
        <p:nvSpPr>
          <p:cNvPr id="6" name="TextBox 5"/>
          <p:cNvSpPr txBox="1"/>
          <p:nvPr/>
        </p:nvSpPr>
        <p:spPr>
          <a:xfrm>
            <a:off x="4890493" y="4400221"/>
            <a:ext cx="1941622" cy="369332"/>
          </a:xfrm>
          <a:prstGeom prst="rect">
            <a:avLst/>
          </a:prstGeom>
          <a:noFill/>
        </p:spPr>
        <p:txBody>
          <a:bodyPr wrap="none" rtlCol="0">
            <a:spAutoFit/>
          </a:bodyPr>
          <a:lstStyle/>
          <a:p>
            <a:pPr defTabSz="914353" fontAlgn="base">
              <a:spcBef>
                <a:spcPct val="0"/>
              </a:spcBef>
              <a:spcAft>
                <a:spcPct val="0"/>
              </a:spcAft>
            </a:pPr>
            <a:r>
              <a:rPr lang="en-US" dirty="0">
                <a:solidFill>
                  <a:prstClr val="black"/>
                </a:solidFill>
                <a:latin typeface="Arial" charset="0"/>
              </a:rPr>
              <a:t>Family Tree DNA</a:t>
            </a:r>
          </a:p>
        </p:txBody>
      </p:sp>
      <p:sp>
        <p:nvSpPr>
          <p:cNvPr id="7" name="TextBox 6"/>
          <p:cNvSpPr txBox="1"/>
          <p:nvPr/>
        </p:nvSpPr>
        <p:spPr>
          <a:xfrm>
            <a:off x="8104245" y="4394359"/>
            <a:ext cx="1565365" cy="369332"/>
          </a:xfrm>
          <a:prstGeom prst="rect">
            <a:avLst/>
          </a:prstGeom>
          <a:noFill/>
        </p:spPr>
        <p:txBody>
          <a:bodyPr wrap="none" rtlCol="0">
            <a:spAutoFit/>
          </a:bodyPr>
          <a:lstStyle/>
          <a:p>
            <a:pPr defTabSz="914353" fontAlgn="base">
              <a:spcBef>
                <a:spcPct val="0"/>
              </a:spcBef>
              <a:spcAft>
                <a:spcPct val="0"/>
              </a:spcAft>
            </a:pPr>
            <a:r>
              <a:rPr lang="en-US" dirty="0">
                <a:solidFill>
                  <a:prstClr val="black"/>
                </a:solidFill>
                <a:latin typeface="Arial" charset="0"/>
              </a:rPr>
              <a:t>Ancestry.com</a:t>
            </a:r>
          </a:p>
        </p:txBody>
      </p:sp>
      <p:sp>
        <p:nvSpPr>
          <p:cNvPr id="10" name="Left-Right Arrow 9"/>
          <p:cNvSpPr/>
          <p:nvPr/>
        </p:nvSpPr>
        <p:spPr>
          <a:xfrm>
            <a:off x="3674341" y="4340934"/>
            <a:ext cx="1216152" cy="484632"/>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6832115" y="4370262"/>
            <a:ext cx="1216152" cy="484632"/>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3813346" y="4121825"/>
            <a:ext cx="914400" cy="914400"/>
          </a:xfrm>
          <a:prstGeom prst="mathMultiply">
            <a:avLst>
              <a:gd name="adj1" fmla="val 81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fontAlgn="base">
              <a:spcBef>
                <a:spcPct val="0"/>
              </a:spcBef>
              <a:spcAft>
                <a:spcPct val="0"/>
              </a:spcAft>
            </a:pPr>
            <a:endParaRPr lang="en-US">
              <a:solidFill>
                <a:prstClr val="white"/>
              </a:solidFill>
              <a:latin typeface="Calibri"/>
            </a:endParaRPr>
          </a:p>
        </p:txBody>
      </p:sp>
      <p:sp>
        <p:nvSpPr>
          <p:cNvPr id="9" name="Multiply 8"/>
          <p:cNvSpPr/>
          <p:nvPr/>
        </p:nvSpPr>
        <p:spPr>
          <a:xfrm>
            <a:off x="6959691" y="4121825"/>
            <a:ext cx="914400" cy="914400"/>
          </a:xfrm>
          <a:prstGeom prst="mathMultiply">
            <a:avLst>
              <a:gd name="adj1" fmla="val 81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1810028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animBg="1"/>
      <p:bldP spid="11"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7970-AF42-48DB-B7B1-BF9485988BF2}"/>
              </a:ext>
            </a:extLst>
          </p:cNvPr>
          <p:cNvSpPr>
            <a:spLocks noGrp="1"/>
          </p:cNvSpPr>
          <p:nvPr>
            <p:ph type="title"/>
          </p:nvPr>
        </p:nvSpPr>
        <p:spPr/>
        <p:txBody>
          <a:bodyPr/>
          <a:lstStyle/>
          <a:p>
            <a:r>
              <a:rPr lang="en-US" dirty="0"/>
              <a:t>CHAPTER 64 AND WRIT OF HABEAS CORPUS</a:t>
            </a:r>
          </a:p>
        </p:txBody>
      </p:sp>
      <p:sp>
        <p:nvSpPr>
          <p:cNvPr id="4" name="Content Placeholder 3">
            <a:extLst>
              <a:ext uri="{FF2B5EF4-FFF2-40B4-BE49-F238E27FC236}">
                <a16:creationId xmlns:a16="http://schemas.microsoft.com/office/drawing/2014/main" id="{0FF27C4C-AB43-459A-ADC7-C59F72F5A0F2}"/>
              </a:ext>
            </a:extLst>
          </p:cNvPr>
          <p:cNvSpPr>
            <a:spLocks noGrp="1"/>
          </p:cNvSpPr>
          <p:nvPr>
            <p:ph idx="1"/>
          </p:nvPr>
        </p:nvSpPr>
        <p:spPr/>
        <p:txBody>
          <a:bodyPr>
            <a:normAutofit fontScale="92500" lnSpcReduction="10000"/>
          </a:bodyPr>
          <a:lstStyle/>
          <a:p>
            <a:r>
              <a:rPr lang="en-US" dirty="0"/>
              <a:t>SA kit from Medical Examiner’s office had a breast swab that was untested. </a:t>
            </a:r>
          </a:p>
          <a:p>
            <a:endParaRPr lang="en-US" dirty="0"/>
          </a:p>
          <a:p>
            <a:r>
              <a:rPr lang="en-US" dirty="0"/>
              <a:t>The Defendant (Sebastian) was excluded as a possible contributor.</a:t>
            </a:r>
          </a:p>
          <a:p>
            <a:endParaRPr lang="en-US" dirty="0"/>
          </a:p>
          <a:p>
            <a:r>
              <a:rPr lang="en-US" dirty="0"/>
              <a:t>Right hand fingernail swab – originally tested produced a mixture. The analyst determined that she could not make a determination if Sebastian was a contributor to the mixture. </a:t>
            </a:r>
          </a:p>
          <a:p>
            <a:endParaRPr lang="en-US" dirty="0"/>
          </a:p>
          <a:p>
            <a:r>
              <a:rPr lang="en-US" dirty="0"/>
              <a:t>New interpretation with STRmix: Sebastian is excluded. Unknown profile </a:t>
            </a:r>
            <a:r>
              <a:rPr lang="en-US"/>
              <a:t>is searched in CODIS – no hit.  </a:t>
            </a:r>
            <a:endParaRPr lang="en-US" dirty="0"/>
          </a:p>
        </p:txBody>
      </p:sp>
    </p:spTree>
    <p:extLst>
      <p:ext uri="{BB962C8B-B14F-4D97-AF65-F5344CB8AC3E}">
        <p14:creationId xmlns:p14="http://schemas.microsoft.com/office/powerpoint/2010/main" val="1812017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lstStyle/>
          <a:p>
            <a:r>
              <a:rPr lang="en-US" dirty="0" err="1"/>
              <a:t>GEDmatch</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176" y="1653822"/>
            <a:ext cx="1371913" cy="698659"/>
          </a:xfrm>
          <a:prstGeom prst="rect">
            <a:avLst/>
          </a:prstGeom>
        </p:spPr>
      </p:pic>
      <p:sp>
        <p:nvSpPr>
          <p:cNvPr id="4" name="TextBox 3"/>
          <p:cNvSpPr txBox="1"/>
          <p:nvPr/>
        </p:nvSpPr>
        <p:spPr>
          <a:xfrm>
            <a:off x="1748942" y="2788102"/>
            <a:ext cx="8985152" cy="1131079"/>
          </a:xfrm>
          <a:prstGeom prst="rect">
            <a:avLst/>
          </a:prstGeom>
          <a:noFill/>
        </p:spPr>
        <p:txBody>
          <a:bodyPr wrap="none" rtlCol="0">
            <a:spAutoFit/>
          </a:bodyPr>
          <a:lstStyle/>
          <a:p>
            <a:pPr defTabSz="914353" fontAlgn="base">
              <a:spcBef>
                <a:spcPct val="0"/>
              </a:spcBef>
              <a:spcAft>
                <a:spcPct val="0"/>
              </a:spcAft>
            </a:pPr>
            <a:r>
              <a:rPr lang="en-US" sz="2250" dirty="0">
                <a:solidFill>
                  <a:prstClr val="black"/>
                </a:solidFill>
                <a:latin typeface="Arial" charset="0"/>
              </a:rPr>
              <a:t>an open-source personal genomics database and genealogy website</a:t>
            </a:r>
          </a:p>
          <a:p>
            <a:pPr defTabSz="914353" fontAlgn="base">
              <a:spcBef>
                <a:spcPct val="0"/>
              </a:spcBef>
              <a:spcAft>
                <a:spcPct val="0"/>
              </a:spcAft>
            </a:pPr>
            <a:endParaRPr lang="en-US" sz="2250" dirty="0">
              <a:solidFill>
                <a:prstClr val="black"/>
              </a:solidFill>
              <a:latin typeface="Arial" charset="0"/>
            </a:endParaRPr>
          </a:p>
          <a:p>
            <a:pPr defTabSz="914353" fontAlgn="base">
              <a:spcBef>
                <a:spcPct val="0"/>
              </a:spcBef>
              <a:spcAft>
                <a:spcPct val="0"/>
              </a:spcAft>
            </a:pPr>
            <a:r>
              <a:rPr lang="en-US" sz="2250" dirty="0">
                <a:solidFill>
                  <a:prstClr val="black"/>
                </a:solidFill>
                <a:latin typeface="Arial" charset="0"/>
              </a:rPr>
              <a:t>Allows people to search for close relatives across the platforms</a:t>
            </a:r>
          </a:p>
        </p:txBody>
      </p:sp>
      <p:sp>
        <p:nvSpPr>
          <p:cNvPr id="8" name="TextBox 7"/>
          <p:cNvSpPr txBox="1"/>
          <p:nvPr/>
        </p:nvSpPr>
        <p:spPr>
          <a:xfrm>
            <a:off x="1748942" y="5396932"/>
            <a:ext cx="9326592" cy="1015663"/>
          </a:xfrm>
          <a:prstGeom prst="rect">
            <a:avLst/>
          </a:prstGeom>
          <a:noFill/>
        </p:spPr>
        <p:txBody>
          <a:bodyPr wrap="none" rtlCol="0">
            <a:spAutoFit/>
          </a:bodyPr>
          <a:lstStyle/>
          <a:p>
            <a:pPr defTabSz="914353" fontAlgn="base">
              <a:spcBef>
                <a:spcPct val="0"/>
              </a:spcBef>
              <a:spcAft>
                <a:spcPct val="0"/>
              </a:spcAft>
            </a:pPr>
            <a:r>
              <a:rPr lang="en-US" sz="2000" dirty="0">
                <a:solidFill>
                  <a:prstClr val="black"/>
                </a:solidFill>
                <a:latin typeface="Arial" charset="0"/>
              </a:rPr>
              <a:t>As of October 2023, the </a:t>
            </a:r>
            <a:r>
              <a:rPr lang="en-US" sz="2000" dirty="0" err="1">
                <a:solidFill>
                  <a:prstClr val="black"/>
                </a:solidFill>
                <a:latin typeface="Arial" charset="0"/>
              </a:rPr>
              <a:t>GEDmatch</a:t>
            </a:r>
            <a:r>
              <a:rPr lang="en-US" sz="2000" dirty="0">
                <a:solidFill>
                  <a:prstClr val="black"/>
                </a:solidFill>
                <a:latin typeface="Arial" charset="0"/>
              </a:rPr>
              <a:t> database has over 1.4 million genetic profiles</a:t>
            </a:r>
          </a:p>
          <a:p>
            <a:pPr defTabSz="914353" fontAlgn="base">
              <a:spcBef>
                <a:spcPct val="0"/>
              </a:spcBef>
              <a:spcAft>
                <a:spcPct val="0"/>
              </a:spcAft>
            </a:pPr>
            <a:endParaRPr lang="en-US" sz="2000" dirty="0">
              <a:solidFill>
                <a:prstClr val="black"/>
              </a:solidFill>
              <a:latin typeface="Arial" charset="0"/>
            </a:endParaRPr>
          </a:p>
          <a:p>
            <a:pPr defTabSz="914353" fontAlgn="base">
              <a:spcBef>
                <a:spcPct val="0"/>
              </a:spcBef>
              <a:spcAft>
                <a:spcPct val="0"/>
              </a:spcAft>
            </a:pPr>
            <a:r>
              <a:rPr lang="en-US" sz="2000" dirty="0">
                <a:solidFill>
                  <a:prstClr val="black"/>
                </a:solidFill>
                <a:latin typeface="Arial" charset="0"/>
              </a:rPr>
              <a:t>Note: </a:t>
            </a:r>
            <a:r>
              <a:rPr lang="en-US" sz="2000" dirty="0" err="1">
                <a:solidFill>
                  <a:prstClr val="black"/>
                </a:solidFill>
                <a:latin typeface="Arial" charset="0"/>
              </a:rPr>
              <a:t>FamilyTree</a:t>
            </a:r>
            <a:r>
              <a:rPr lang="en-US" sz="2000" dirty="0">
                <a:solidFill>
                  <a:prstClr val="black"/>
                </a:solidFill>
                <a:latin typeface="Arial" charset="0"/>
              </a:rPr>
              <a:t> DNA allows users to opt-in for LE searches</a:t>
            </a:r>
          </a:p>
        </p:txBody>
      </p:sp>
      <p:sp>
        <p:nvSpPr>
          <p:cNvPr id="11" name="TextBox 10"/>
          <p:cNvSpPr txBox="1"/>
          <p:nvPr/>
        </p:nvSpPr>
        <p:spPr>
          <a:xfrm>
            <a:off x="2438400" y="4560689"/>
            <a:ext cx="1274708" cy="369332"/>
          </a:xfrm>
          <a:prstGeom prst="rect">
            <a:avLst/>
          </a:prstGeom>
          <a:noFill/>
        </p:spPr>
        <p:txBody>
          <a:bodyPr wrap="none" rtlCol="0">
            <a:spAutoFit/>
          </a:bodyPr>
          <a:lstStyle/>
          <a:p>
            <a:pPr defTabSz="914353" fontAlgn="base">
              <a:spcBef>
                <a:spcPct val="0"/>
              </a:spcBef>
              <a:spcAft>
                <a:spcPct val="0"/>
              </a:spcAft>
            </a:pPr>
            <a:r>
              <a:rPr lang="en-US" dirty="0">
                <a:solidFill>
                  <a:prstClr val="black"/>
                </a:solidFill>
                <a:latin typeface="Arial" charset="0"/>
              </a:rPr>
              <a:t>23 and Me</a:t>
            </a:r>
          </a:p>
        </p:txBody>
      </p:sp>
      <p:sp>
        <p:nvSpPr>
          <p:cNvPr id="12" name="TextBox 11"/>
          <p:cNvSpPr txBox="1"/>
          <p:nvPr/>
        </p:nvSpPr>
        <p:spPr>
          <a:xfrm>
            <a:off x="4953001" y="4560689"/>
            <a:ext cx="1941622" cy="369332"/>
          </a:xfrm>
          <a:prstGeom prst="rect">
            <a:avLst/>
          </a:prstGeom>
          <a:noFill/>
        </p:spPr>
        <p:txBody>
          <a:bodyPr wrap="none" rtlCol="0">
            <a:spAutoFit/>
          </a:bodyPr>
          <a:lstStyle/>
          <a:p>
            <a:pPr defTabSz="914353" fontAlgn="base">
              <a:spcBef>
                <a:spcPct val="0"/>
              </a:spcBef>
              <a:spcAft>
                <a:spcPct val="0"/>
              </a:spcAft>
            </a:pPr>
            <a:r>
              <a:rPr lang="en-US" dirty="0">
                <a:solidFill>
                  <a:prstClr val="black"/>
                </a:solidFill>
                <a:latin typeface="Arial" charset="0"/>
              </a:rPr>
              <a:t>Family Tree DNA</a:t>
            </a:r>
          </a:p>
        </p:txBody>
      </p:sp>
      <p:sp>
        <p:nvSpPr>
          <p:cNvPr id="13" name="TextBox 12"/>
          <p:cNvSpPr txBox="1"/>
          <p:nvPr/>
        </p:nvSpPr>
        <p:spPr>
          <a:xfrm>
            <a:off x="8166753" y="4554827"/>
            <a:ext cx="1565365" cy="369332"/>
          </a:xfrm>
          <a:prstGeom prst="rect">
            <a:avLst/>
          </a:prstGeom>
          <a:noFill/>
        </p:spPr>
        <p:txBody>
          <a:bodyPr wrap="none" rtlCol="0">
            <a:spAutoFit/>
          </a:bodyPr>
          <a:lstStyle/>
          <a:p>
            <a:pPr defTabSz="914353" fontAlgn="base">
              <a:spcBef>
                <a:spcPct val="0"/>
              </a:spcBef>
              <a:spcAft>
                <a:spcPct val="0"/>
              </a:spcAft>
            </a:pPr>
            <a:r>
              <a:rPr lang="en-US" dirty="0">
                <a:solidFill>
                  <a:prstClr val="black"/>
                </a:solidFill>
                <a:latin typeface="Arial" charset="0"/>
              </a:rPr>
              <a:t>Ancestry.com</a:t>
            </a:r>
          </a:p>
        </p:txBody>
      </p:sp>
      <p:sp>
        <p:nvSpPr>
          <p:cNvPr id="16" name="Left-Right Arrow 15"/>
          <p:cNvSpPr/>
          <p:nvPr/>
        </p:nvSpPr>
        <p:spPr>
          <a:xfrm>
            <a:off x="3736849" y="4542024"/>
            <a:ext cx="1216152" cy="484632"/>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a:off x="6922612" y="4567340"/>
            <a:ext cx="1216152" cy="484632"/>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7E8C6FD-7741-498E-A685-E9CF0FE9498C}"/>
              </a:ext>
            </a:extLst>
          </p:cNvPr>
          <p:cNvPicPr>
            <a:picLocks noChangeAspect="1"/>
          </p:cNvPicPr>
          <p:nvPr/>
        </p:nvPicPr>
        <p:blipFill>
          <a:blip r:embed="rId3"/>
          <a:stretch>
            <a:fillRect/>
          </a:stretch>
        </p:blipFill>
        <p:spPr>
          <a:xfrm>
            <a:off x="8873655" y="177474"/>
            <a:ext cx="3115896" cy="913030"/>
          </a:xfrm>
          <a:prstGeom prst="rect">
            <a:avLst/>
          </a:prstGeom>
        </p:spPr>
      </p:pic>
      <p:pic>
        <p:nvPicPr>
          <p:cNvPr id="6" name="Picture 5">
            <a:extLst>
              <a:ext uri="{FF2B5EF4-FFF2-40B4-BE49-F238E27FC236}">
                <a16:creationId xmlns:a16="http://schemas.microsoft.com/office/drawing/2014/main" id="{8F04BF28-B2AC-4EF8-970D-BA761B4CF02D}"/>
              </a:ext>
            </a:extLst>
          </p:cNvPr>
          <p:cNvPicPr>
            <a:picLocks noChangeAspect="1"/>
          </p:cNvPicPr>
          <p:nvPr/>
        </p:nvPicPr>
        <p:blipFill>
          <a:blip r:embed="rId4"/>
          <a:stretch>
            <a:fillRect/>
          </a:stretch>
        </p:blipFill>
        <p:spPr>
          <a:xfrm>
            <a:off x="6618069" y="1526125"/>
            <a:ext cx="2619661" cy="960085"/>
          </a:xfrm>
          <a:prstGeom prst="rect">
            <a:avLst/>
          </a:prstGeom>
        </p:spPr>
      </p:pic>
    </p:spTree>
    <p:extLst>
      <p:ext uri="{BB962C8B-B14F-4D97-AF65-F5344CB8AC3E}">
        <p14:creationId xmlns:p14="http://schemas.microsoft.com/office/powerpoint/2010/main" val="656166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Effective is this process? </a:t>
            </a:r>
          </a:p>
        </p:txBody>
      </p:sp>
      <p:pic>
        <p:nvPicPr>
          <p:cNvPr id="4" name="Picture 3"/>
          <p:cNvPicPr>
            <a:picLocks noChangeAspect="1"/>
          </p:cNvPicPr>
          <p:nvPr/>
        </p:nvPicPr>
        <p:blipFill>
          <a:blip r:embed="rId2"/>
          <a:stretch>
            <a:fillRect/>
          </a:stretch>
        </p:blipFill>
        <p:spPr>
          <a:xfrm>
            <a:off x="1557410" y="1502774"/>
            <a:ext cx="8865940" cy="3385177"/>
          </a:xfrm>
          <a:prstGeom prst="rect">
            <a:avLst/>
          </a:prstGeom>
        </p:spPr>
      </p:pic>
      <p:sp>
        <p:nvSpPr>
          <p:cNvPr id="5" name="TextBox 4"/>
          <p:cNvSpPr txBox="1"/>
          <p:nvPr/>
        </p:nvSpPr>
        <p:spPr>
          <a:xfrm>
            <a:off x="1557410" y="5143237"/>
            <a:ext cx="9077180" cy="957826"/>
          </a:xfrm>
          <a:prstGeom prst="rect">
            <a:avLst/>
          </a:prstGeom>
          <a:noFill/>
        </p:spPr>
        <p:txBody>
          <a:bodyPr wrap="square" rtlCol="0">
            <a:spAutoFit/>
          </a:bodyPr>
          <a:lstStyle/>
          <a:p>
            <a:r>
              <a:rPr lang="en-US" sz="2812" dirty="0"/>
              <a:t>With ~ I million people in </a:t>
            </a:r>
            <a:r>
              <a:rPr lang="en-US" sz="2812" dirty="0" err="1"/>
              <a:t>GEDmatch</a:t>
            </a:r>
            <a:r>
              <a:rPr lang="en-US" sz="2812" dirty="0"/>
              <a:t>, about 60% of the US European population can be identified (using 3</a:t>
            </a:r>
            <a:r>
              <a:rPr lang="en-US" sz="2812" baseline="30000" dirty="0"/>
              <a:t>rd</a:t>
            </a:r>
            <a:r>
              <a:rPr lang="en-US" sz="2812" dirty="0"/>
              <a:t> cousins).</a:t>
            </a:r>
          </a:p>
        </p:txBody>
      </p:sp>
    </p:spTree>
    <p:extLst>
      <p:ext uri="{BB962C8B-B14F-4D97-AF65-F5344CB8AC3E}">
        <p14:creationId xmlns:p14="http://schemas.microsoft.com/office/powerpoint/2010/main" val="140003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fontScale="92500" lnSpcReduction="10000"/>
          </a:bodyPr>
          <a:lstStyle/>
          <a:p>
            <a:pPr marL="0" indent="0">
              <a:buNone/>
            </a:pPr>
            <a:r>
              <a:rPr lang="en-US" sz="2800" b="1" u="sng" dirty="0"/>
              <a:t> Steps</a:t>
            </a:r>
          </a:p>
          <a:p>
            <a:pPr marL="457200" indent="-457200">
              <a:buFont typeface="Wingdings" panose="05000000000000000000" pitchFamily="2" charset="2"/>
              <a:buChar char="§"/>
            </a:pPr>
            <a:r>
              <a:rPr lang="en-US" sz="2800" dirty="0"/>
              <a:t>Single Source Profiles – review of cases with the lead agencies </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Review of DNA Evidence by Designated Lab Official</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Y-STR testing – (is there enough for both tests)</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CODIS Familial Search – Is victim and DA’s Office willing to prosecute</a:t>
            </a:r>
          </a:p>
          <a:p>
            <a:pPr marL="0" indent="0">
              <a:buNone/>
            </a:pPr>
            <a:endParaRPr lang="en-US" sz="2800" dirty="0"/>
          </a:p>
          <a:p>
            <a:pPr marL="0" indent="0" algn="just">
              <a:buNone/>
            </a:pPr>
            <a:endParaRPr lang="en-US" sz="2800" b="1" dirty="0"/>
          </a:p>
          <a:p>
            <a:pPr marL="0" indent="0" algn="just">
              <a:buNone/>
            </a:pPr>
            <a:endParaRPr lang="en-US" sz="2800" b="1"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4000" b="0" i="0" u="none" strike="noStrike" kern="1200" cap="all" spc="0" normalizeH="0" baseline="0" noProof="0" dirty="0">
                <a:ln>
                  <a:noFill/>
                </a:ln>
                <a:solidFill>
                  <a:srgbClr val="FFFF00"/>
                </a:solidFill>
                <a:effectLst/>
                <a:uLnTx/>
                <a:uFillTx/>
                <a:latin typeface="Century Gothic" panose="020B0502020202020204"/>
                <a:ea typeface="+mn-ea"/>
                <a:cs typeface="+mn-cs"/>
              </a:rPr>
              <a:t>Applying FIGG to Investigations	</a:t>
            </a:r>
          </a:p>
        </p:txBody>
      </p:sp>
    </p:spTree>
    <p:extLst>
      <p:ext uri="{BB962C8B-B14F-4D97-AF65-F5344CB8AC3E}">
        <p14:creationId xmlns:p14="http://schemas.microsoft.com/office/powerpoint/2010/main" val="115436273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fontScale="55000" lnSpcReduction="20000"/>
          </a:bodyPr>
          <a:lstStyle/>
          <a:p>
            <a:pPr marL="0" indent="0">
              <a:buNone/>
            </a:pPr>
            <a:r>
              <a:rPr lang="en-US" sz="2800" b="1" u="sng" dirty="0"/>
              <a:t> Requests for familial searching:</a:t>
            </a:r>
          </a:p>
          <a:p>
            <a:pPr marL="457200" indent="-457200">
              <a:buFont typeface="Wingdings" panose="05000000000000000000" pitchFamily="2" charset="2"/>
              <a:buChar char="§"/>
            </a:pPr>
            <a:r>
              <a:rPr lang="en-US" sz="2800" dirty="0"/>
              <a:t>Directed to Texas State CODIS Administrator</a:t>
            </a:r>
          </a:p>
          <a:p>
            <a:pPr marL="457200" indent="-457200">
              <a:buFont typeface="Wingdings" panose="05000000000000000000" pitchFamily="2" charset="2"/>
              <a:buChar char="§"/>
            </a:pPr>
            <a:r>
              <a:rPr lang="en-US" sz="2800" dirty="0"/>
              <a:t>Submitted by CODIS Forensic Laboratory</a:t>
            </a:r>
          </a:p>
          <a:p>
            <a:pPr marL="457200" indent="-457200">
              <a:buFont typeface="Wingdings" panose="05000000000000000000" pitchFamily="2" charset="2"/>
              <a:buChar char="§"/>
            </a:pPr>
            <a:r>
              <a:rPr lang="en-US" sz="2800" dirty="0"/>
              <a:t>Must include memos from law enforcement and district attorney</a:t>
            </a:r>
            <a:endParaRPr lang="en-US" sz="2800" b="1" u="sng" dirty="0"/>
          </a:p>
          <a:p>
            <a:pPr marL="0" indent="0">
              <a:buNone/>
            </a:pPr>
            <a:endParaRPr lang="en-US" sz="2800" b="1" u="sng" dirty="0"/>
          </a:p>
          <a:p>
            <a:pPr marL="0" indent="0">
              <a:buNone/>
            </a:pPr>
            <a:r>
              <a:rPr lang="en-US" sz="2800" b="1" u="sng" dirty="0"/>
              <a:t>Lab Process:</a:t>
            </a:r>
          </a:p>
          <a:p>
            <a:pPr marL="457200" indent="-457200">
              <a:buFont typeface="Wingdings" panose="05000000000000000000" pitchFamily="2" charset="2"/>
              <a:buChar char="§"/>
            </a:pPr>
            <a:r>
              <a:rPr lang="en-US" sz="2800" dirty="0"/>
              <a:t>13 - 20 loci for STR and a Y-STR profile (preferably full profiles but can proceed with less)</a:t>
            </a:r>
          </a:p>
          <a:p>
            <a:pPr marL="457200" indent="-457200">
              <a:buFont typeface="Wingdings" panose="05000000000000000000" pitchFamily="2" charset="2"/>
              <a:buChar char="§"/>
            </a:pPr>
            <a:r>
              <a:rPr lang="en-US" sz="2800" dirty="0"/>
              <a:t>60 manhours</a:t>
            </a:r>
          </a:p>
          <a:p>
            <a:pPr marL="457200" indent="-457200">
              <a:buFont typeface="Wingdings" panose="05000000000000000000" pitchFamily="2" charset="2"/>
              <a:buChar char="§"/>
            </a:pPr>
            <a:r>
              <a:rPr lang="en-US" sz="2800" dirty="0"/>
              <a:t>$13K to $14K per search (No cost to Agencies)</a:t>
            </a:r>
          </a:p>
          <a:p>
            <a:pPr marL="0" indent="0">
              <a:buNone/>
            </a:pPr>
            <a:r>
              <a:rPr lang="en-US" sz="2800" b="1" u="sng" dirty="0"/>
              <a:t>Results:</a:t>
            </a:r>
          </a:p>
          <a:p>
            <a:pPr marL="457200" indent="-457200">
              <a:buFont typeface="Wingdings" panose="05000000000000000000" pitchFamily="2" charset="2"/>
              <a:buChar char="§"/>
            </a:pPr>
            <a:r>
              <a:rPr lang="en-US" sz="2800" dirty="0"/>
              <a:t>Receive candidate list – 1000 to 2000 offenders.  Texas CODIS Database has over 1 million offender profiles</a:t>
            </a:r>
          </a:p>
          <a:p>
            <a:pPr marL="457200" indent="-457200">
              <a:buFont typeface="Wingdings" panose="05000000000000000000" pitchFamily="2" charset="2"/>
              <a:buChar char="§"/>
            </a:pPr>
            <a:r>
              <a:rPr lang="en-US" sz="2800" dirty="0"/>
              <a:t>Evaluate top 150 to 250 offenders</a:t>
            </a:r>
          </a:p>
          <a:p>
            <a:pPr marL="457200" indent="-457200">
              <a:buFont typeface="Wingdings" panose="05000000000000000000" pitchFamily="2" charset="2"/>
              <a:buChar char="§"/>
            </a:pPr>
            <a:r>
              <a:rPr lang="en-US" sz="2800" dirty="0"/>
              <a:t>If no match, there are still others lower on the list</a:t>
            </a:r>
          </a:p>
          <a:p>
            <a:pPr marL="457200" indent="-457200">
              <a:buFont typeface="Wingdings" panose="05000000000000000000" pitchFamily="2" charset="2"/>
              <a:buChar char="§"/>
            </a:pPr>
            <a:r>
              <a:rPr lang="en-US" sz="2800" dirty="0"/>
              <a:t>Can complete one familial search per year (per case)</a:t>
            </a:r>
          </a:p>
          <a:p>
            <a:pPr marL="0" indent="0" algn="just">
              <a:buNone/>
            </a:pPr>
            <a:endParaRPr lang="en-US" sz="2800" b="1" dirty="0"/>
          </a:p>
          <a:p>
            <a:pPr marL="0" indent="0" algn="just">
              <a:buNone/>
            </a:pPr>
            <a:endParaRPr lang="en-US" sz="2800" b="1"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4800" b="0" i="0" u="none" strike="noStrike" kern="1200" cap="all" spc="0" normalizeH="0" baseline="0" noProof="0" dirty="0" err="1">
                <a:ln>
                  <a:noFill/>
                </a:ln>
                <a:solidFill>
                  <a:srgbClr val="FFFF00"/>
                </a:solidFill>
                <a:effectLst/>
                <a:uLnTx/>
                <a:uFillTx/>
                <a:latin typeface="Century Gothic" panose="020B0502020202020204"/>
                <a:ea typeface="+mn-ea"/>
                <a:cs typeface="+mn-cs"/>
              </a:rPr>
              <a:t>Codis</a:t>
            </a:r>
            <a:r>
              <a:rPr kumimoji="0" lang="en-US" sz="4800" b="0" i="0" u="none" strike="noStrike" kern="1200" cap="all" spc="0" normalizeH="0" baseline="0" noProof="0" dirty="0">
                <a:ln>
                  <a:noFill/>
                </a:ln>
                <a:solidFill>
                  <a:srgbClr val="FFFF00"/>
                </a:solidFill>
                <a:effectLst/>
                <a:uLnTx/>
                <a:uFillTx/>
                <a:latin typeface="Century Gothic" panose="020B0502020202020204"/>
                <a:ea typeface="+mn-ea"/>
                <a:cs typeface="+mn-cs"/>
              </a:rPr>
              <a:t> familial searches	</a:t>
            </a:r>
          </a:p>
        </p:txBody>
      </p:sp>
    </p:spTree>
    <p:extLst>
      <p:ext uri="{BB962C8B-B14F-4D97-AF65-F5344CB8AC3E}">
        <p14:creationId xmlns:p14="http://schemas.microsoft.com/office/powerpoint/2010/main" val="321954679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a:bodyPr>
          <a:lstStyle/>
          <a:p>
            <a:pPr marL="0" indent="0">
              <a:buNone/>
            </a:pPr>
            <a:r>
              <a:rPr lang="en-US" sz="2800" b="1" u="sng" dirty="0"/>
              <a:t> Steps</a:t>
            </a:r>
          </a:p>
          <a:p>
            <a:pPr marL="457200" indent="-457200">
              <a:buFont typeface="Wingdings" panose="05000000000000000000" pitchFamily="2" charset="2"/>
              <a:buChar char="§"/>
            </a:pPr>
            <a:r>
              <a:rPr lang="en-US" sz="2800" dirty="0"/>
              <a:t>SNP/WGS testing - Single Nucleotide Polymorphisms/Whole Genome Sequencing </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Need at least 1ng (nanogram) of suspect </a:t>
            </a:r>
            <a:r>
              <a:rPr lang="en-US" sz="2800" dirty="0" err="1"/>
              <a:t>dna</a:t>
            </a: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A nanogram is a billionth of a gram – the size of a paperclip in a billion pieces</a:t>
            </a:r>
          </a:p>
          <a:p>
            <a:pPr marL="0" indent="0" algn="just">
              <a:buNone/>
            </a:pPr>
            <a:endParaRPr lang="en-US" sz="2800" b="1" dirty="0"/>
          </a:p>
          <a:p>
            <a:pPr marL="0" indent="0" algn="just">
              <a:buNone/>
            </a:pPr>
            <a:endParaRPr lang="en-US" sz="2800" b="1"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4000" b="0" i="0" u="none" strike="noStrike" kern="1200" cap="all" spc="0" normalizeH="0" baseline="0" noProof="0" dirty="0">
                <a:ln>
                  <a:noFill/>
                </a:ln>
                <a:solidFill>
                  <a:srgbClr val="FFFF00"/>
                </a:solidFill>
                <a:effectLst/>
                <a:uLnTx/>
                <a:uFillTx/>
                <a:latin typeface="Century Gothic" panose="020B0502020202020204"/>
                <a:ea typeface="+mn-ea"/>
                <a:cs typeface="+mn-cs"/>
              </a:rPr>
              <a:t>Applying FIGG to Investigations</a:t>
            </a:r>
            <a:r>
              <a:rPr kumimoji="0" lang="en-US" sz="4800" b="0" i="0" u="none" strike="noStrike" kern="1200" cap="all" spc="0" normalizeH="0" baseline="0" noProof="0" dirty="0">
                <a:ln>
                  <a:noFill/>
                </a:ln>
                <a:solidFill>
                  <a:srgbClr val="FFFF00"/>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322086230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a:bodyPr>
          <a:lstStyle/>
          <a:p>
            <a:pPr marL="0" indent="0">
              <a:buNone/>
            </a:pPr>
            <a:r>
              <a:rPr lang="en-US" sz="2800" b="1" u="sng" dirty="0"/>
              <a:t> Steps</a:t>
            </a:r>
          </a:p>
          <a:p>
            <a:pPr marL="457200" indent="-457200">
              <a:buFont typeface="Wingdings" panose="05000000000000000000" pitchFamily="2" charset="2"/>
              <a:buChar char="§"/>
            </a:pPr>
            <a:r>
              <a:rPr lang="en-US" sz="2800" dirty="0"/>
              <a:t>Need to know the quantity of the extract</a:t>
            </a:r>
          </a:p>
          <a:p>
            <a:pPr marL="457200" indent="-457200">
              <a:buFont typeface="Wingdings" panose="05000000000000000000" pitchFamily="2" charset="2"/>
              <a:buChar char="§"/>
            </a:pPr>
            <a:r>
              <a:rPr lang="en-US" sz="2800" dirty="0"/>
              <a:t>Need to know the quality of the extract (the ratio of  male </a:t>
            </a:r>
            <a:r>
              <a:rPr lang="en-US" sz="2800" dirty="0" err="1"/>
              <a:t>dna</a:t>
            </a:r>
            <a:r>
              <a:rPr lang="en-US" sz="2800" dirty="0"/>
              <a:t> to female </a:t>
            </a:r>
            <a:r>
              <a:rPr lang="en-US" sz="2800" dirty="0" err="1"/>
              <a:t>dna</a:t>
            </a:r>
            <a:r>
              <a:rPr lang="en-US" sz="2800" dirty="0"/>
              <a:t>)</a:t>
            </a:r>
          </a:p>
          <a:p>
            <a:pPr marL="457200" indent="-457200">
              <a:buFont typeface="Wingdings" panose="05000000000000000000" pitchFamily="2" charset="2"/>
              <a:buChar char="§"/>
            </a:pPr>
            <a:r>
              <a:rPr lang="en-US" sz="2800" dirty="0"/>
              <a:t>65% male to 35% female or better depending on the type of testing</a:t>
            </a:r>
          </a:p>
          <a:p>
            <a:pPr marL="457200" indent="-457200">
              <a:buFont typeface="Wingdings" panose="05000000000000000000" pitchFamily="2" charset="2"/>
              <a:buChar char="§"/>
            </a:pPr>
            <a:r>
              <a:rPr lang="en-US" sz="2800" dirty="0"/>
              <a:t>Is there degradation of the sample? </a:t>
            </a:r>
          </a:p>
          <a:p>
            <a:pPr marL="0" indent="0" algn="just">
              <a:buNone/>
            </a:pPr>
            <a:endParaRPr lang="en-US" sz="2800" b="1" dirty="0"/>
          </a:p>
          <a:p>
            <a:pPr marL="0" indent="0" algn="just">
              <a:buNone/>
            </a:pPr>
            <a:endParaRPr lang="en-US" sz="2800" b="1"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4000" b="0" i="0" u="none" strike="noStrike" kern="1200" cap="all" spc="0" normalizeH="0" baseline="0" noProof="0" dirty="0">
                <a:ln>
                  <a:noFill/>
                </a:ln>
                <a:solidFill>
                  <a:srgbClr val="FFFF00"/>
                </a:solidFill>
                <a:effectLst/>
                <a:uLnTx/>
                <a:uFillTx/>
                <a:latin typeface="Century Gothic" panose="020B0502020202020204"/>
                <a:ea typeface="+mn-ea"/>
                <a:cs typeface="+mn-cs"/>
              </a:rPr>
              <a:t>Applying FIGG to Investigations</a:t>
            </a:r>
            <a:r>
              <a:rPr kumimoji="0" lang="en-US" sz="4800" b="0" i="0" u="none" strike="noStrike" kern="1200" cap="all" spc="0" normalizeH="0" baseline="0" noProof="0" dirty="0">
                <a:ln>
                  <a:noFill/>
                </a:ln>
                <a:solidFill>
                  <a:srgbClr val="FFFF00"/>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346555189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fontScale="85000" lnSpcReduction="20000"/>
          </a:bodyPr>
          <a:lstStyle/>
          <a:p>
            <a:pPr marL="0" indent="0">
              <a:buNone/>
            </a:pPr>
            <a:r>
              <a:rPr lang="en-US" sz="2800" b="1" u="sng" dirty="0"/>
              <a:t> Steps</a:t>
            </a:r>
            <a:endParaRPr lang="en-US" sz="2800" dirty="0"/>
          </a:p>
          <a:p>
            <a:pPr marL="457200" indent="-457200">
              <a:buFont typeface="Wingdings" panose="05000000000000000000" pitchFamily="2" charset="2"/>
              <a:buChar char="§"/>
            </a:pPr>
            <a:r>
              <a:rPr lang="en-US" sz="2800" dirty="0"/>
              <a:t>Sample is sent to a lab for testing</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Sample is uploaded into genealogy databases (family tree </a:t>
            </a:r>
            <a:r>
              <a:rPr lang="en-US" sz="2800" dirty="0" err="1"/>
              <a:t>dna</a:t>
            </a:r>
            <a:r>
              <a:rPr lang="en-US" sz="2800" dirty="0"/>
              <a:t> and </a:t>
            </a:r>
            <a:r>
              <a:rPr lang="en-US" sz="2800" dirty="0" err="1"/>
              <a:t>gedmatch</a:t>
            </a:r>
            <a:r>
              <a:rPr lang="en-US" sz="2800" dirty="0"/>
              <a:t>)</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Screening report</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Provides an idea of relationship to unknown sample</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Centimorgans </a:t>
            </a:r>
            <a:endParaRPr lang="en-US" sz="2600" dirty="0"/>
          </a:p>
          <a:p>
            <a:pPr marL="0" indent="0" algn="just">
              <a:buNone/>
            </a:pPr>
            <a:endParaRPr lang="en-US" sz="2800" b="1" dirty="0"/>
          </a:p>
          <a:p>
            <a:pPr marL="0" indent="0" algn="just">
              <a:buNone/>
            </a:pPr>
            <a:endParaRPr lang="en-US" sz="2800" b="1"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4000" b="0" i="0" u="none" strike="noStrike" kern="1200" cap="all" spc="0" normalizeH="0" baseline="0" noProof="0" dirty="0">
                <a:ln>
                  <a:noFill/>
                </a:ln>
                <a:solidFill>
                  <a:srgbClr val="FFFF00"/>
                </a:solidFill>
                <a:effectLst/>
                <a:uLnTx/>
                <a:uFillTx/>
                <a:latin typeface="Century Gothic" panose="020B0502020202020204"/>
                <a:ea typeface="+mn-ea"/>
                <a:cs typeface="+mn-cs"/>
              </a:rPr>
              <a:t>Applying FIGG to Investigations</a:t>
            </a:r>
            <a:r>
              <a:rPr kumimoji="0" lang="en-US" sz="4800" b="0" i="0" u="none" strike="noStrike" kern="1200" cap="all" spc="0" normalizeH="0" baseline="0" noProof="0" dirty="0">
                <a:ln>
                  <a:noFill/>
                </a:ln>
                <a:solidFill>
                  <a:srgbClr val="FFFF00"/>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38341326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2079939" y="2865548"/>
            <a:ext cx="7393794" cy="2740554"/>
          </a:xfrm>
        </p:spPr>
        <p:txBody>
          <a:bodyPr>
            <a:normAutofit/>
          </a:bodyPr>
          <a:lstStyle/>
          <a:p>
            <a:pPr marL="0" indent="0">
              <a:buNone/>
            </a:pPr>
            <a:r>
              <a:rPr lang="en-US" sz="2800" b="1" u="sng" dirty="0"/>
              <a:t>  </a:t>
            </a:r>
            <a:endParaRPr lang="en-US" sz="2800" dirty="0"/>
          </a:p>
          <a:p>
            <a:pPr marL="457200" indent="-457200">
              <a:buFont typeface="Wingdings" panose="05000000000000000000" pitchFamily="2" charset="2"/>
              <a:buChar char="§"/>
            </a:pPr>
            <a:endParaRPr lang="en-US" sz="2800" dirty="0"/>
          </a:p>
          <a:p>
            <a:pPr marL="0" indent="0" algn="just">
              <a:buNone/>
            </a:pPr>
            <a:endParaRPr lang="en-US" sz="2800" b="1" dirty="0"/>
          </a:p>
          <a:p>
            <a:pPr marL="0" indent="0" algn="just">
              <a:buNone/>
            </a:pPr>
            <a:endParaRPr lang="en-US" sz="2800" b="1"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4000" b="0" i="0" u="none" strike="noStrike" kern="1200" cap="all" spc="0" normalizeH="0" baseline="0" noProof="0" dirty="0">
                <a:ln>
                  <a:noFill/>
                </a:ln>
                <a:solidFill>
                  <a:srgbClr val="FFFF00"/>
                </a:solidFill>
                <a:effectLst/>
                <a:uLnTx/>
                <a:uFillTx/>
                <a:latin typeface="Century Gothic" panose="020B0502020202020204"/>
                <a:ea typeface="+mn-ea"/>
                <a:cs typeface="+mn-cs"/>
              </a:rPr>
              <a:t>Applying FIGG to Investigations</a:t>
            </a:r>
            <a:r>
              <a:rPr kumimoji="0" lang="en-US" sz="4800" b="0" i="0" u="none" strike="noStrike" kern="1200" cap="all" spc="0" normalizeH="0" baseline="0" noProof="0" dirty="0">
                <a:ln>
                  <a:noFill/>
                </a:ln>
                <a:solidFill>
                  <a:srgbClr val="FFFF00"/>
                </a:solidFill>
                <a:effectLst/>
                <a:uLnTx/>
                <a:uFillTx/>
                <a:latin typeface="Century Gothic" panose="020B0502020202020204"/>
                <a:ea typeface="+mn-ea"/>
                <a:cs typeface="+mn-cs"/>
              </a:rPr>
              <a:t>	</a:t>
            </a:r>
          </a:p>
        </p:txBody>
      </p:sp>
      <p:pic>
        <p:nvPicPr>
          <p:cNvPr id="2050" name="Picture 2">
            <a:extLst>
              <a:ext uri="{FF2B5EF4-FFF2-40B4-BE49-F238E27FC236}">
                <a16:creationId xmlns:a16="http://schemas.microsoft.com/office/drawing/2014/main" id="{27C18914-5937-3B2F-28BF-5D58B2383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707" y="1543886"/>
            <a:ext cx="7613295" cy="461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6198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a:bodyPr>
          <a:lstStyle/>
          <a:p>
            <a:pPr marL="0" indent="0">
              <a:buNone/>
            </a:pPr>
            <a:r>
              <a:rPr lang="en-US" sz="2800" b="1" u="sng" dirty="0"/>
              <a:t> Steps</a:t>
            </a:r>
            <a:endParaRPr lang="en-US" sz="2800" dirty="0"/>
          </a:p>
          <a:p>
            <a:pPr marL="457200" indent="-457200">
              <a:buFont typeface="Wingdings" panose="05000000000000000000" pitchFamily="2" charset="2"/>
              <a:buChar char="§"/>
            </a:pPr>
            <a:r>
              <a:rPr lang="en-US" sz="2800" dirty="0"/>
              <a:t>Genealogy Research –  genealogist will research  family members through public databases (obituaries, newspapers, social media, etc.)</a:t>
            </a:r>
          </a:p>
          <a:p>
            <a:endParaRPr lang="en-US" sz="2800" dirty="0"/>
          </a:p>
          <a:p>
            <a:pPr marL="457200" indent="-457200">
              <a:buFont typeface="Wingdings" panose="05000000000000000000" pitchFamily="2" charset="2"/>
              <a:buChar char="§"/>
            </a:pPr>
            <a:r>
              <a:rPr lang="en-US" sz="2800" dirty="0"/>
              <a:t>Trying to triangulate family trees</a:t>
            </a:r>
          </a:p>
          <a:p>
            <a:endParaRPr lang="en-US" sz="2800" dirty="0"/>
          </a:p>
          <a:p>
            <a:pPr marL="457200" indent="-457200">
              <a:buFont typeface="Wingdings" panose="05000000000000000000" pitchFamily="2" charset="2"/>
              <a:buChar char="§"/>
            </a:pPr>
            <a:r>
              <a:rPr lang="en-US" sz="2800" dirty="0"/>
              <a:t>Target test – voluntary testing of possible family members to help build the family trees (consent)</a:t>
            </a:r>
          </a:p>
          <a:p>
            <a:pPr marL="457200" indent="-457200">
              <a:buFont typeface="Wingdings" panose="05000000000000000000" pitchFamily="2" charset="2"/>
              <a:buChar char="§"/>
            </a:pPr>
            <a:endParaRPr lang="en-US" sz="2800" dirty="0"/>
          </a:p>
          <a:p>
            <a:pPr marL="0" indent="0" algn="just">
              <a:buNone/>
            </a:pPr>
            <a:endParaRPr lang="en-US" sz="2800" b="1" dirty="0"/>
          </a:p>
          <a:p>
            <a:pPr marL="0" indent="0" algn="just">
              <a:buNone/>
            </a:pPr>
            <a:endParaRPr lang="en-US" sz="2800" b="1"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4000" b="0" i="0" u="none" strike="noStrike" kern="1200" cap="all" spc="0" normalizeH="0" baseline="0" noProof="0" dirty="0">
                <a:ln>
                  <a:noFill/>
                </a:ln>
                <a:solidFill>
                  <a:srgbClr val="FFFF00"/>
                </a:solidFill>
                <a:effectLst/>
                <a:uLnTx/>
                <a:uFillTx/>
                <a:latin typeface="Century Gothic" panose="020B0502020202020204"/>
                <a:ea typeface="+mn-ea"/>
                <a:cs typeface="+mn-cs"/>
              </a:rPr>
              <a:t>Applying FIGG to Investigations</a:t>
            </a:r>
            <a:r>
              <a:rPr kumimoji="0" lang="en-US" sz="4800" b="0" i="0" u="none" strike="noStrike" kern="1200" cap="all" spc="0" normalizeH="0" baseline="0" noProof="0" dirty="0">
                <a:ln>
                  <a:noFill/>
                </a:ln>
                <a:solidFill>
                  <a:srgbClr val="FFFF00"/>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164067072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a:bodyPr>
          <a:lstStyle/>
          <a:p>
            <a:pPr marL="0" indent="0">
              <a:buNone/>
            </a:pPr>
            <a:r>
              <a:rPr lang="en-US" sz="2800" b="1" u="sng" dirty="0"/>
              <a:t> Steps</a:t>
            </a:r>
            <a:endParaRPr lang="en-US" sz="2800" dirty="0"/>
          </a:p>
          <a:p>
            <a:pPr marL="457200" indent="-457200">
              <a:buFont typeface="Wingdings" panose="05000000000000000000" pitchFamily="2" charset="2"/>
              <a:buChar char="§"/>
            </a:pPr>
            <a:r>
              <a:rPr lang="en-US" sz="2800" dirty="0"/>
              <a:t>Possible suspect – </a:t>
            </a:r>
          </a:p>
          <a:p>
            <a:r>
              <a:rPr lang="en-US" sz="2800" dirty="0"/>
              <a:t>		covert sample – discarded trash or abandoned 			items which would contain his </a:t>
            </a:r>
            <a:r>
              <a:rPr lang="en-US" sz="2800" dirty="0" err="1"/>
              <a:t>dna</a:t>
            </a:r>
            <a:endParaRPr lang="en-US" sz="2800" dirty="0"/>
          </a:p>
          <a:p>
            <a:pPr marL="457200" indent="-457200">
              <a:buFont typeface="Wingdings" panose="05000000000000000000" pitchFamily="2" charset="2"/>
              <a:buChar char="§"/>
            </a:pPr>
            <a:r>
              <a:rPr lang="en-US" sz="2800" dirty="0"/>
              <a:t>Send item for STR testing</a:t>
            </a:r>
          </a:p>
          <a:p>
            <a:r>
              <a:rPr lang="en-US" sz="2800" dirty="0"/>
              <a:t>		if matches then probable cause for search 				    warrant 	and/or arrest warrant depending on  		    DA’s request</a:t>
            </a:r>
          </a:p>
          <a:p>
            <a:pPr marL="0" indent="0" algn="just">
              <a:buNone/>
            </a:pPr>
            <a:endParaRPr lang="en-US" sz="2800" b="1" dirty="0"/>
          </a:p>
          <a:p>
            <a:pPr marL="0" indent="0" algn="just">
              <a:buNone/>
            </a:pPr>
            <a:endParaRPr lang="en-US" sz="2800" b="1"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4000" b="0" i="0" u="none" strike="noStrike" kern="1200" cap="all" spc="0" normalizeH="0" baseline="0" noProof="0" dirty="0">
                <a:ln>
                  <a:noFill/>
                </a:ln>
                <a:solidFill>
                  <a:srgbClr val="FFFF00"/>
                </a:solidFill>
                <a:effectLst/>
                <a:uLnTx/>
                <a:uFillTx/>
                <a:latin typeface="Century Gothic" panose="020B0502020202020204"/>
                <a:ea typeface="+mn-ea"/>
                <a:cs typeface="+mn-cs"/>
              </a:rPr>
              <a:t>Applying FIGG to Investigations</a:t>
            </a:r>
            <a:r>
              <a:rPr kumimoji="0" lang="en-US" sz="4800" b="0" i="0" u="none" strike="noStrike" kern="1200" cap="all" spc="0" normalizeH="0" baseline="0" noProof="0" dirty="0">
                <a:ln>
                  <a:noFill/>
                </a:ln>
                <a:solidFill>
                  <a:srgbClr val="FFFF00"/>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27068788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5260-197E-4008-A99B-F941A3367EB6}"/>
              </a:ext>
            </a:extLst>
          </p:cNvPr>
          <p:cNvSpPr>
            <a:spLocks noGrp="1"/>
          </p:cNvSpPr>
          <p:nvPr>
            <p:ph type="title"/>
          </p:nvPr>
        </p:nvSpPr>
        <p:spPr/>
        <p:txBody>
          <a:bodyPr/>
          <a:lstStyle/>
          <a:p>
            <a:r>
              <a:rPr lang="en-US" dirty="0"/>
              <a:t>Conventional DNA Testing</a:t>
            </a:r>
          </a:p>
        </p:txBody>
      </p:sp>
      <p:sp>
        <p:nvSpPr>
          <p:cNvPr id="3" name="Content Placeholder 2">
            <a:extLst>
              <a:ext uri="{FF2B5EF4-FFF2-40B4-BE49-F238E27FC236}">
                <a16:creationId xmlns:a16="http://schemas.microsoft.com/office/drawing/2014/main" id="{A14E2814-00BD-4150-84DF-82E8267E1552}"/>
              </a:ext>
            </a:extLst>
          </p:cNvPr>
          <p:cNvSpPr>
            <a:spLocks noGrp="1"/>
          </p:cNvSpPr>
          <p:nvPr>
            <p:ph idx="1"/>
          </p:nvPr>
        </p:nvSpPr>
        <p:spPr/>
        <p:txBody>
          <a:bodyPr/>
          <a:lstStyle/>
          <a:p>
            <a:r>
              <a:rPr lang="en-US" dirty="0"/>
              <a:t>What if – we have no suspect? </a:t>
            </a:r>
          </a:p>
          <a:p>
            <a:pPr marL="0" indent="0">
              <a:buNone/>
            </a:pPr>
            <a:r>
              <a:rPr lang="en-US" dirty="0"/>
              <a:t> </a:t>
            </a:r>
          </a:p>
          <a:p>
            <a:r>
              <a:rPr lang="en-US" dirty="0"/>
              <a:t>Databases – allow the laboratory to potentially identify a person that matches the evidence profile</a:t>
            </a:r>
          </a:p>
          <a:p>
            <a:endParaRPr lang="en-US" dirty="0"/>
          </a:p>
        </p:txBody>
      </p:sp>
    </p:spTree>
    <p:extLst>
      <p:ext uri="{BB962C8B-B14F-4D97-AF65-F5344CB8AC3E}">
        <p14:creationId xmlns:p14="http://schemas.microsoft.com/office/powerpoint/2010/main" val="164238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a:bodyPr>
          <a:lstStyle/>
          <a:p>
            <a:pPr marL="0" indent="0">
              <a:buNone/>
            </a:pPr>
            <a:r>
              <a:rPr lang="en-US" sz="2800" b="1" u="sng" dirty="0"/>
              <a:t> other options</a:t>
            </a:r>
            <a:endParaRPr lang="en-US" sz="2800" dirty="0"/>
          </a:p>
          <a:p>
            <a:pPr marL="457200" indent="-457200">
              <a:buFont typeface="Wingdings" panose="05000000000000000000" pitchFamily="2" charset="2"/>
              <a:buChar char="§"/>
            </a:pPr>
            <a:r>
              <a:rPr lang="en-US" sz="2800" dirty="0"/>
              <a:t>Y-STR Surname Search</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Phenotyping – individual characteristics including probability of hair, eye, and skin color – last resort</a:t>
            </a:r>
          </a:p>
          <a:p>
            <a:pPr marL="0" indent="0" algn="just">
              <a:buNone/>
            </a:pPr>
            <a:endParaRPr lang="en-US" sz="2800" b="1" dirty="0"/>
          </a:p>
          <a:p>
            <a:pPr marL="0" indent="0" algn="just">
              <a:buNone/>
            </a:pPr>
            <a:endParaRPr lang="en-US" sz="2800" b="1"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4000" b="0" i="0" u="none" strike="noStrike" kern="1200" cap="all" spc="0" normalizeH="0" baseline="0" noProof="0" dirty="0">
                <a:ln>
                  <a:noFill/>
                </a:ln>
                <a:solidFill>
                  <a:srgbClr val="FFFF00"/>
                </a:solidFill>
                <a:effectLst/>
                <a:uLnTx/>
                <a:uFillTx/>
                <a:latin typeface="Century Gothic" panose="020B0502020202020204"/>
                <a:ea typeface="+mn-ea"/>
                <a:cs typeface="+mn-cs"/>
              </a:rPr>
              <a:t>Applying FIGG to Investigations</a:t>
            </a:r>
            <a:r>
              <a:rPr kumimoji="0" lang="en-US" sz="4800" b="0" i="0" u="none" strike="noStrike" kern="1200" cap="all" spc="0" normalizeH="0" baseline="0" noProof="0" dirty="0">
                <a:ln>
                  <a:noFill/>
                </a:ln>
                <a:solidFill>
                  <a:srgbClr val="FFFF00"/>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154840200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154955" y="681241"/>
            <a:ext cx="8825658" cy="2677648"/>
          </a:xfrm>
        </p:spPr>
        <p:txBody>
          <a:bodyPr/>
          <a:lstStyle/>
          <a:p>
            <a:r>
              <a:rPr lang="en-US" dirty="0">
                <a:solidFill>
                  <a:schemeClr val="bg1"/>
                </a:solidFill>
              </a:rPr>
              <a:t>US DOJ, Bureau of Justice Assistance</a:t>
            </a: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1154955" y="3358889"/>
            <a:ext cx="8825658" cy="861420"/>
          </a:xfrm>
        </p:spPr>
        <p:txBody>
          <a:bodyPr/>
          <a:lstStyle/>
          <a:p>
            <a:r>
              <a:rPr lang="en-US" dirty="0"/>
              <a:t>National sexual assault kit initiative (SAKI)</a:t>
            </a:r>
            <a:endParaRPr lang="en-US" dirty="0">
              <a:solidFill>
                <a:schemeClr val="bg1"/>
              </a:solidFill>
            </a:endParaRPr>
          </a:p>
        </p:txBody>
      </p:sp>
      <p:sp>
        <p:nvSpPr>
          <p:cNvPr id="4" name="Subtitle 2">
            <a:extLst>
              <a:ext uri="{FF2B5EF4-FFF2-40B4-BE49-F238E27FC236}">
                <a16:creationId xmlns:a16="http://schemas.microsoft.com/office/drawing/2014/main" id="{252E989F-747B-4007-9C7A-A35E8B662A7B}"/>
              </a:ext>
            </a:extLst>
          </p:cNvPr>
          <p:cNvSpPr txBox="1">
            <a:spLocks/>
          </p:cNvSpPr>
          <p:nvPr/>
        </p:nvSpPr>
        <p:spPr>
          <a:xfrm>
            <a:off x="1154955" y="4047460"/>
            <a:ext cx="8825658" cy="19803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3200" b="0" i="0" u="none" strike="noStrike" kern="1200" cap="all" spc="0" normalizeH="0" baseline="0" noProof="0" dirty="0">
                <a:ln>
                  <a:noFill/>
                </a:ln>
                <a:solidFill>
                  <a:srgbClr val="FFFF00"/>
                </a:solidFill>
                <a:effectLst/>
                <a:uLnTx/>
                <a:uFillTx/>
                <a:latin typeface="Century Gothic" panose="020B0502020202020204"/>
                <a:ea typeface="+mn-ea"/>
                <a:cs typeface="+mn-cs"/>
              </a:rPr>
              <a:t>Purpose area </a:t>
            </a:r>
            <a:r>
              <a:rPr kumimoji="0" lang="en-US" sz="3200" b="1" i="0" u="none" strike="noStrike" kern="1200" cap="all" spc="0" normalizeH="0" baseline="0" noProof="0" dirty="0">
                <a:ln>
                  <a:noFill/>
                </a:ln>
                <a:solidFill>
                  <a:srgbClr val="FFFF00"/>
                </a:solidFill>
                <a:effectLst/>
                <a:uLnTx/>
                <a:uFillTx/>
                <a:latin typeface="Century Gothic" panose="020B0502020202020204"/>
                <a:ea typeface="+mn-ea"/>
                <a:cs typeface="+mn-cs"/>
              </a:rPr>
              <a:t>4</a:t>
            </a:r>
            <a:r>
              <a:rPr kumimoji="0" lang="en-US" sz="3200" b="0" i="0" u="none" strike="noStrike" kern="1200" cap="all" spc="0" normalizeH="0" baseline="0" noProof="0" dirty="0">
                <a:ln>
                  <a:noFill/>
                </a:ln>
                <a:solidFill>
                  <a:srgbClr val="FFFF00"/>
                </a:solidFill>
                <a:effectLst/>
                <a:uLnTx/>
                <a:uFillTx/>
                <a:latin typeface="Century Gothic" panose="020B0502020202020204"/>
                <a:ea typeface="+mn-ea"/>
                <a:cs typeface="+mn-cs"/>
              </a:rPr>
              <a:t> – Investigation and prosecution of cold case sexual assaults and homicides</a:t>
            </a:r>
          </a:p>
        </p:txBody>
      </p:sp>
    </p:spTree>
    <p:extLst>
      <p:ext uri="{BB962C8B-B14F-4D97-AF65-F5344CB8AC3E}">
        <p14:creationId xmlns:p14="http://schemas.microsoft.com/office/powerpoint/2010/main" val="5914184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table, sitting, desk&#10;&#10;Description automatically generated">
            <a:extLst>
              <a:ext uri="{FF2B5EF4-FFF2-40B4-BE49-F238E27FC236}">
                <a16:creationId xmlns:a16="http://schemas.microsoft.com/office/drawing/2014/main" id="{1B038CA3-9978-4FAC-98F7-B5638B44DB17}"/>
              </a:ext>
            </a:extLst>
          </p:cNvPr>
          <p:cNvPicPr>
            <a:picLocks noChangeAspect="1"/>
          </p:cNvPicPr>
          <p:nvPr/>
        </p:nvPicPr>
        <p:blipFill rotWithShape="1">
          <a:blip r:embed="rId2">
            <a:alphaModFix amt="92000"/>
            <a:extLst>
              <a:ext uri="{28A0092B-C50C-407E-A947-70E740481C1C}">
                <a14:useLocalDpi xmlns:a14="http://schemas.microsoft.com/office/drawing/2010/main" val="0"/>
              </a:ext>
            </a:extLst>
          </a:blip>
          <a:srcRect l="46744" r="6885"/>
          <a:stretch/>
        </p:blipFill>
        <p:spPr>
          <a:xfrm>
            <a:off x="7598004" y="0"/>
            <a:ext cx="4593996" cy="6740165"/>
          </a:xfrm>
          <a:prstGeom prst="rect">
            <a:avLst/>
          </a:prstGeom>
        </p:spPr>
      </p:pic>
      <p:sp>
        <p:nvSpPr>
          <p:cNvPr id="7" name="Shape 144">
            <a:extLst>
              <a:ext uri="{FF2B5EF4-FFF2-40B4-BE49-F238E27FC236}">
                <a16:creationId xmlns:a16="http://schemas.microsoft.com/office/drawing/2014/main" id="{B29958CF-0ADE-4F84-AECB-C14048A12E8E}"/>
              </a:ext>
            </a:extLst>
          </p:cNvPr>
          <p:cNvSpPr txBox="1">
            <a:spLocks/>
          </p:cNvSpPr>
          <p:nvPr/>
        </p:nvSpPr>
        <p:spPr>
          <a:xfrm>
            <a:off x="482652" y="1892633"/>
            <a:ext cx="6419088" cy="2891942"/>
          </a:xfrm>
          <a:prstGeom prst="rect">
            <a:avLst/>
          </a:prstGeom>
        </p:spPr>
        <p:txBody>
          <a:bodyPr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This project was supported by Grant Nos. 2019-AK-BX-0019</a:t>
            </a:r>
            <a:r>
              <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which were awarded by the Bureau of Justice Assistance. The Bureau of Justice Assistance is a component of the U.S.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 and do not necessarily represent the official position or policies of the U.S. Department of Justice.</a:t>
            </a:r>
          </a:p>
        </p:txBody>
      </p:sp>
    </p:spTree>
    <p:extLst>
      <p:ext uri="{BB962C8B-B14F-4D97-AF65-F5344CB8AC3E}">
        <p14:creationId xmlns:p14="http://schemas.microsoft.com/office/powerpoint/2010/main" val="409526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2"/>
            <a:ext cx="10978662" cy="3880340"/>
          </a:xfrm>
        </p:spPr>
        <p:txBody>
          <a:bodyPr>
            <a:normAutofit fontScale="85000" lnSpcReduction="20000"/>
          </a:bodyPr>
          <a:lstStyle/>
          <a:p>
            <a:pPr marL="457200" indent="-457200">
              <a:buFont typeface="Arial" panose="020B0604020202020204" pitchFamily="34" charset="0"/>
              <a:buChar char="•"/>
            </a:pPr>
            <a:r>
              <a:rPr lang="en-US" sz="2800" cap="none" dirty="0"/>
              <a:t>Nonexistent outsourcing for forensic genetic genealogy for DNA samples from unknown offenders linked to unsolved Sexual Assaults and Murders.</a:t>
            </a:r>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r>
              <a:rPr lang="en-US" sz="2800" cap="none" dirty="0"/>
              <a:t>Over 30,000 unknown offender profiles in CODIS with no offense specific data available.  We do not know how many </a:t>
            </a:r>
            <a:r>
              <a:rPr lang="en-US" sz="2800" u="sng" cap="none" dirty="0"/>
              <a:t>unsolved</a:t>
            </a:r>
            <a:r>
              <a:rPr lang="en-US" sz="2800" cap="none" dirty="0"/>
              <a:t> murders vs. Sexual Assault cases are in CODIS.</a:t>
            </a:r>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r>
              <a:rPr lang="en-US" sz="2800" cap="none" dirty="0"/>
              <a:t>The DPS Lab and the TRD originally identified 27 serial offenders in CODIS that are associated with 118 Unsolved Sexual Assaults and Murders. </a:t>
            </a:r>
          </a:p>
        </p:txBody>
      </p:sp>
      <p:sp>
        <p:nvSpPr>
          <p:cNvPr id="4" name="Subtitle 2">
            <a:extLst>
              <a:ext uri="{FF2B5EF4-FFF2-40B4-BE49-F238E27FC236}">
                <a16:creationId xmlns:a16="http://schemas.microsoft.com/office/drawing/2014/main" id="{252E989F-747B-4007-9C7A-A35E8B662A7B}"/>
              </a:ext>
            </a:extLst>
          </p:cNvPr>
          <p:cNvSpPr txBox="1">
            <a:spLocks/>
          </p:cNvSpPr>
          <p:nvPr/>
        </p:nvSpPr>
        <p:spPr>
          <a:xfrm>
            <a:off x="609600" y="5937737"/>
            <a:ext cx="11049000" cy="52950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1800" b="0" i="0" u="none" strike="noStrike" kern="1200" cap="all" spc="0" normalizeH="0" baseline="0" noProof="0" dirty="0">
                <a:ln>
                  <a:noFill/>
                </a:ln>
                <a:solidFill>
                  <a:prstClr val="white"/>
                </a:solidFill>
                <a:effectLst/>
                <a:uLnTx/>
                <a:uFillTx/>
                <a:latin typeface="Century Gothic" panose="020B0502020202020204"/>
                <a:ea typeface="+mn-ea"/>
                <a:cs typeface="+mn-cs"/>
              </a:rPr>
              <a:t>Purpose area 4 </a:t>
            </a:r>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prstClr val="white"/>
                </a:solidFill>
                <a:effectLst/>
                <a:uLnTx/>
                <a:uFillTx/>
                <a:latin typeface="Century Gothic" panose="020B0502020202020204"/>
                <a:ea typeface="+mn-ea"/>
                <a:cs typeface="+mn-cs"/>
              </a:rPr>
              <a:t>Pa4 - The problem?</a:t>
            </a:r>
          </a:p>
        </p:txBody>
      </p:sp>
    </p:spTree>
    <p:extLst>
      <p:ext uri="{BB962C8B-B14F-4D97-AF65-F5344CB8AC3E}">
        <p14:creationId xmlns:p14="http://schemas.microsoft.com/office/powerpoint/2010/main" val="182149701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2"/>
            <a:ext cx="10978662" cy="3880340"/>
          </a:xfrm>
        </p:spPr>
        <p:txBody>
          <a:bodyPr>
            <a:normAutofit fontScale="92500" lnSpcReduction="20000"/>
          </a:bodyPr>
          <a:lstStyle/>
          <a:p>
            <a:pPr marL="457200" indent="-457200">
              <a:buFont typeface="Arial" panose="020B0604020202020204" pitchFamily="34" charset="0"/>
              <a:buChar char="•"/>
            </a:pPr>
            <a:r>
              <a:rPr lang="en-US" sz="2800" cap="none" dirty="0"/>
              <a:t>Purpose area 4 grant provides support for the investigation/prosecution of individuals whose DNA is in CODIS as an unknown profile related to cold case sexual assaults and homicides..</a:t>
            </a:r>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r>
              <a:rPr lang="en-US" sz="2800" cap="none" dirty="0"/>
              <a:t>Funding may be used for</a:t>
            </a:r>
            <a:r>
              <a:rPr lang="en-US" sz="2600" cap="none" dirty="0"/>
              <a:t> outsourcing of DNA testing and Genealogy testing and research.</a:t>
            </a:r>
            <a:r>
              <a:rPr lang="en-US" sz="2400" cap="none" dirty="0"/>
              <a:t> </a:t>
            </a:r>
          </a:p>
          <a:p>
            <a:r>
              <a:rPr lang="en-US" sz="2400" cap="none" dirty="0"/>
              <a:t>	</a:t>
            </a:r>
          </a:p>
          <a:p>
            <a:pPr marL="342900" indent="-342900">
              <a:buFont typeface="Arial" panose="020B0604020202020204" pitchFamily="34" charset="0"/>
              <a:buChar char="•"/>
            </a:pPr>
            <a:r>
              <a:rPr lang="en-US" sz="2600" cap="none" dirty="0"/>
              <a:t>Grant will fund outsourcing of existing DNA samples for Y-STR testing for CODIS Familial Searches and also Genealogy testing 	and research.</a:t>
            </a:r>
          </a:p>
          <a:p>
            <a:endParaRPr lang="en-US" sz="2400" cap="none" dirty="0"/>
          </a:p>
          <a:p>
            <a:pPr marL="457200" indent="-457200">
              <a:buFont typeface="Arial" panose="020B0604020202020204" pitchFamily="34" charset="0"/>
              <a:buChar char="•"/>
            </a:pPr>
            <a:endParaRPr lang="en-US" sz="2800" cap="none" dirty="0"/>
          </a:p>
        </p:txBody>
      </p:sp>
      <p:sp>
        <p:nvSpPr>
          <p:cNvPr id="4" name="Subtitle 2">
            <a:extLst>
              <a:ext uri="{FF2B5EF4-FFF2-40B4-BE49-F238E27FC236}">
                <a16:creationId xmlns:a16="http://schemas.microsoft.com/office/drawing/2014/main" id="{252E989F-747B-4007-9C7A-A35E8B662A7B}"/>
              </a:ext>
            </a:extLst>
          </p:cNvPr>
          <p:cNvSpPr txBox="1">
            <a:spLocks/>
          </p:cNvSpPr>
          <p:nvPr/>
        </p:nvSpPr>
        <p:spPr>
          <a:xfrm>
            <a:off x="609600" y="5937737"/>
            <a:ext cx="11049000" cy="52950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1800" b="0" i="0" u="none" strike="noStrike" kern="1200" cap="all" spc="0" normalizeH="0" baseline="0" noProof="0" dirty="0">
                <a:ln>
                  <a:noFill/>
                </a:ln>
                <a:solidFill>
                  <a:prstClr val="white"/>
                </a:solidFill>
                <a:effectLst/>
                <a:uLnTx/>
                <a:uFillTx/>
                <a:latin typeface="Century Gothic" panose="020B0502020202020204"/>
                <a:ea typeface="+mn-ea"/>
                <a:cs typeface="+mn-cs"/>
              </a:rPr>
              <a:t>Purpose area 4 </a:t>
            </a:r>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prstClr val="white"/>
                </a:solidFill>
                <a:effectLst/>
                <a:uLnTx/>
                <a:uFillTx/>
                <a:latin typeface="Century Gothic" panose="020B0502020202020204"/>
                <a:ea typeface="+mn-ea"/>
                <a:cs typeface="+mn-cs"/>
              </a:rPr>
              <a:t>Pa4 - The SOLUTION: </a:t>
            </a:r>
          </a:p>
        </p:txBody>
      </p:sp>
    </p:spTree>
    <p:extLst>
      <p:ext uri="{BB962C8B-B14F-4D97-AF65-F5344CB8AC3E}">
        <p14:creationId xmlns:p14="http://schemas.microsoft.com/office/powerpoint/2010/main" val="188289153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lnSpcReduction="10000"/>
          </a:bodyPr>
          <a:lstStyle/>
          <a:p>
            <a:pPr marL="457200" indent="-457200">
              <a:buFont typeface="Arial" panose="020B0604020202020204" pitchFamily="34" charset="0"/>
              <a:buChar char="•"/>
            </a:pPr>
            <a:r>
              <a:rPr lang="en-US" sz="2800" cap="none" dirty="0"/>
              <a:t>Grant will fund CODIS Familial Searches.</a:t>
            </a:r>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r>
              <a:rPr lang="en-US" sz="2800" cap="none" dirty="0"/>
              <a:t>Fund investigators to pursue leads of possible relatives of the offender.</a:t>
            </a:r>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r>
              <a:rPr lang="en-US" sz="2800" cap="none" dirty="0"/>
              <a:t>Fund Genealogy Testing and Research</a:t>
            </a:r>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r>
              <a:rPr lang="en-US" sz="2800" cap="none" dirty="0"/>
              <a:t>Funds the outsourcing of DNA verification tests of suspected offenders for rapid turn around (&lt;72 </a:t>
            </a:r>
            <a:r>
              <a:rPr lang="en-US" sz="2800" cap="none" dirty="0" err="1"/>
              <a:t>hrs</a:t>
            </a:r>
            <a:r>
              <a:rPr lang="en-US" sz="2800" cap="none" dirty="0"/>
              <a:t>)</a:t>
            </a:r>
          </a:p>
          <a:p>
            <a:pPr marL="457200" indent="-457200">
              <a:buFont typeface="Arial" panose="020B0604020202020204" pitchFamily="34" charset="0"/>
              <a:buChar char="•"/>
            </a:pPr>
            <a:endParaRPr lang="en-US" sz="2400" cap="none" dirty="0"/>
          </a:p>
          <a:p>
            <a:pPr marL="457200" indent="-457200">
              <a:buFont typeface="Arial" panose="020B0604020202020204" pitchFamily="34" charset="0"/>
              <a:buChar char="•"/>
            </a:pPr>
            <a:endParaRPr lang="en-US" sz="2600" cap="none"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srgbClr val="EBEBEB"/>
                </a:solidFill>
                <a:effectLst/>
                <a:uLnTx/>
                <a:uFillTx/>
                <a:latin typeface="Century Gothic" panose="020B0502020202020204"/>
                <a:ea typeface="+mn-ea"/>
                <a:cs typeface="+mn-cs"/>
              </a:rPr>
              <a:t>MORE SOULTIONS</a:t>
            </a:r>
            <a:r>
              <a:rPr kumimoji="0" lang="en-US" sz="5400" b="0" i="0" u="none" strike="noStrike" kern="1200" cap="all" spc="0" normalizeH="0" baseline="0" noProof="0" dirty="0">
                <a:ln>
                  <a:noFill/>
                </a:ln>
                <a:solidFill>
                  <a:prstClr val="white"/>
                </a:solidFill>
                <a:effectLst/>
                <a:uLnTx/>
                <a:uFillTx/>
                <a:latin typeface="Century Gothic" panose="020B0502020202020204"/>
                <a:ea typeface="+mn-ea"/>
                <a:cs typeface="+mn-cs"/>
              </a:rPr>
              <a:t>:</a:t>
            </a:r>
            <a:r>
              <a:rPr kumimoji="0" lang="en-US" sz="5400" b="0" i="0" u="none" strike="noStrike" kern="1200" cap="all" spc="0" normalizeH="0" baseline="0" noProof="0" dirty="0">
                <a:ln>
                  <a:noFill/>
                </a:ln>
                <a:solidFill>
                  <a:srgbClr val="FFFF00"/>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44792530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a:bodyPr>
          <a:lstStyle/>
          <a:p>
            <a:pPr marL="0" indent="0">
              <a:buNone/>
            </a:pPr>
            <a:r>
              <a:rPr lang="en-US" sz="2400" b="1" u="sng" dirty="0"/>
              <a:t>DPS Labs – 10</a:t>
            </a:r>
          </a:p>
          <a:p>
            <a:pPr marL="0" indent="0">
              <a:buNone/>
            </a:pPr>
            <a:endParaRPr lang="en-US" sz="2400" b="1" u="sng" dirty="0"/>
          </a:p>
          <a:p>
            <a:pPr marL="0" indent="0">
              <a:buNone/>
            </a:pPr>
            <a:r>
              <a:rPr lang="en-US" sz="2400" b="1" u="sng" dirty="0"/>
              <a:t>Non </a:t>
            </a:r>
            <a:r>
              <a:rPr lang="en-US" sz="2400" b="1" u="sng" dirty="0" err="1"/>
              <a:t>dps</a:t>
            </a:r>
            <a:r>
              <a:rPr lang="en-US" sz="2400" b="1" u="sng" dirty="0"/>
              <a:t> Labs – 7</a:t>
            </a:r>
          </a:p>
          <a:p>
            <a:pPr marL="0" indent="0">
              <a:buNone/>
            </a:pPr>
            <a:endParaRPr lang="en-US" sz="2400" b="1" u="sng" dirty="0"/>
          </a:p>
          <a:p>
            <a:pPr marL="0" indent="0">
              <a:buNone/>
            </a:pPr>
            <a:r>
              <a:rPr lang="en-US" sz="2400" b="1" u="sng" dirty="0" err="1"/>
              <a:t>Codis</a:t>
            </a:r>
            <a:r>
              <a:rPr lang="en-US" sz="2400" b="1" u="sng" dirty="0"/>
              <a:t> Lab - 1</a:t>
            </a:r>
          </a:p>
          <a:p>
            <a:pPr marL="0" indent="0">
              <a:buNone/>
            </a:pPr>
            <a:r>
              <a:rPr lang="en-US" sz="2400" b="1" dirty="0"/>
              <a:t> </a:t>
            </a:r>
            <a:endParaRPr lang="en-US" sz="2400"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srgbClr val="FFFF00"/>
                </a:solidFill>
                <a:effectLst/>
                <a:uLnTx/>
                <a:uFillTx/>
                <a:latin typeface="Century Gothic" panose="020B0502020202020204"/>
                <a:ea typeface="+mn-ea"/>
                <a:cs typeface="+mn-cs"/>
              </a:rPr>
              <a:t>Purpose Area 4</a:t>
            </a:r>
          </a:p>
        </p:txBody>
      </p:sp>
    </p:spTree>
    <p:extLst>
      <p:ext uri="{BB962C8B-B14F-4D97-AF65-F5344CB8AC3E}">
        <p14:creationId xmlns:p14="http://schemas.microsoft.com/office/powerpoint/2010/main" val="396090948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fontScale="85000" lnSpcReduction="10000"/>
          </a:bodyPr>
          <a:lstStyle/>
          <a:p>
            <a:pPr marL="0" indent="0">
              <a:buNone/>
            </a:pPr>
            <a:endParaRPr lang="en-US" sz="2400" b="1" u="sng" dirty="0"/>
          </a:p>
          <a:p>
            <a:pPr marL="0" indent="0">
              <a:buNone/>
            </a:pPr>
            <a:r>
              <a:rPr lang="en-US" sz="2400" b="1" dirty="0"/>
              <a:t>49</a:t>
            </a:r>
            <a:r>
              <a:rPr lang="en-US" sz="2400" dirty="0"/>
              <a:t> forensic unknown serial offenders responsible for </a:t>
            </a:r>
            <a:r>
              <a:rPr lang="en-US" sz="2400" b="1" dirty="0"/>
              <a:t>178</a:t>
            </a:r>
            <a:r>
              <a:rPr lang="en-US" sz="2400" dirty="0"/>
              <a:t> sexually related offenses. </a:t>
            </a:r>
          </a:p>
          <a:p>
            <a:pPr marL="0" indent="0">
              <a:buNone/>
            </a:pPr>
            <a:endParaRPr lang="en-US" sz="2400" dirty="0"/>
          </a:p>
          <a:p>
            <a:pPr marL="0" indent="0">
              <a:buNone/>
            </a:pPr>
            <a:r>
              <a:rPr lang="en-US" sz="2400" b="1" dirty="0"/>
              <a:t>422 </a:t>
            </a:r>
            <a:r>
              <a:rPr lang="en-US" sz="2400" dirty="0"/>
              <a:t>Homicides with single source forensic profile in CODIS from DPS Labs</a:t>
            </a:r>
          </a:p>
          <a:p>
            <a:pPr marL="0" indent="0">
              <a:buNone/>
            </a:pPr>
            <a:endParaRPr lang="en-US" sz="2400" b="1" dirty="0"/>
          </a:p>
          <a:p>
            <a:pPr marL="0" indent="0">
              <a:buNone/>
            </a:pPr>
            <a:r>
              <a:rPr lang="en-US" sz="2400" b="1" dirty="0"/>
              <a:t>184</a:t>
            </a:r>
            <a:r>
              <a:rPr lang="en-US" sz="2400" dirty="0"/>
              <a:t> Female Homicides with single source forensic profiles in CODIS.  </a:t>
            </a:r>
          </a:p>
          <a:p>
            <a:pPr marL="0" indent="0">
              <a:buNone/>
            </a:pPr>
            <a:endParaRPr lang="en-US" sz="2400" b="1" dirty="0"/>
          </a:p>
          <a:p>
            <a:pPr marL="0" indent="0">
              <a:buNone/>
            </a:pPr>
            <a:r>
              <a:rPr lang="en-US" sz="2400" b="1" dirty="0"/>
              <a:t>38 </a:t>
            </a:r>
            <a:r>
              <a:rPr lang="en-US" sz="2400" dirty="0"/>
              <a:t>Unsolved Female homicides with a sexual nexus</a:t>
            </a:r>
          </a:p>
          <a:p>
            <a:pPr marL="0" indent="0">
              <a:buNone/>
            </a:pPr>
            <a:endParaRPr lang="en-US" sz="2400" dirty="0"/>
          </a:p>
          <a:p>
            <a:pPr marL="0" indent="0">
              <a:buNone/>
            </a:pPr>
            <a:r>
              <a:rPr lang="en-US" sz="2400" b="1" dirty="0"/>
              <a:t>5,512 </a:t>
            </a:r>
            <a:r>
              <a:rPr lang="en-US" sz="2400" dirty="0"/>
              <a:t>sexual Assault cases with single source forensic profiles in CODIS DPS labs</a:t>
            </a:r>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srgbClr val="FFFF00"/>
                </a:solidFill>
                <a:effectLst/>
                <a:uLnTx/>
                <a:uFillTx/>
                <a:latin typeface="Century Gothic" panose="020B0502020202020204"/>
                <a:ea typeface="+mn-ea"/>
                <a:cs typeface="+mn-cs"/>
              </a:rPr>
              <a:t>Purpose Area 4</a:t>
            </a:r>
          </a:p>
        </p:txBody>
      </p:sp>
    </p:spTree>
    <p:extLst>
      <p:ext uri="{BB962C8B-B14F-4D97-AF65-F5344CB8AC3E}">
        <p14:creationId xmlns:p14="http://schemas.microsoft.com/office/powerpoint/2010/main" val="381607257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a:bodyPr>
          <a:lstStyle/>
          <a:p>
            <a:pPr marL="457200" indent="-457200">
              <a:buFont typeface="Arial" panose="020B0604020202020204" pitchFamily="34" charset="0"/>
              <a:buChar char="•"/>
            </a:pPr>
            <a:endParaRPr lang="en-US" sz="2400" cap="none" dirty="0"/>
          </a:p>
          <a:p>
            <a:pPr marL="0" indent="0" algn="just">
              <a:buNone/>
            </a:pPr>
            <a:r>
              <a:rPr lang="en-US" sz="2800" b="1" u="sng" dirty="0"/>
              <a:t>Total </a:t>
            </a:r>
            <a:r>
              <a:rPr lang="en-US" sz="2800" b="1" u="sng" dirty="0" err="1"/>
              <a:t>saki</a:t>
            </a:r>
            <a:r>
              <a:rPr lang="en-US" sz="2800" b="1" u="sng" dirty="0"/>
              <a:t> Cases reviewed/Being Worked: </a:t>
            </a:r>
            <a:r>
              <a:rPr lang="en-US" sz="2800" dirty="0"/>
              <a:t>  </a:t>
            </a:r>
            <a:r>
              <a:rPr lang="en-US" sz="2800" b="1" u="sng" dirty="0"/>
              <a:t> </a:t>
            </a:r>
          </a:p>
          <a:p>
            <a:pPr marL="0" indent="0" algn="just">
              <a:buNone/>
            </a:pPr>
            <a:r>
              <a:rPr lang="en-US" sz="2800" b="1" dirty="0"/>
              <a:t>Homicides – 80						                    </a:t>
            </a:r>
          </a:p>
          <a:p>
            <a:pPr marL="0" indent="0" algn="just">
              <a:buNone/>
            </a:pPr>
            <a:r>
              <a:rPr lang="en-US" sz="2800" b="1" dirty="0"/>
              <a:t>Sexual Assaults – 200                           </a:t>
            </a:r>
          </a:p>
          <a:p>
            <a:pPr marL="0" indent="0" algn="just">
              <a:buNone/>
            </a:pPr>
            <a:r>
              <a:rPr lang="en-US" sz="2800" b="1" dirty="0"/>
              <a:t>Unidentified – 5                                               </a:t>
            </a:r>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srgbClr val="FFFF00"/>
                </a:solidFill>
                <a:effectLst/>
                <a:uLnTx/>
                <a:uFillTx/>
                <a:latin typeface="Century Gothic" panose="020B0502020202020204"/>
                <a:ea typeface="+mn-ea"/>
                <a:cs typeface="+mn-cs"/>
              </a:rPr>
              <a:t>Purpose area 4</a:t>
            </a:r>
          </a:p>
        </p:txBody>
      </p:sp>
    </p:spTree>
    <p:extLst>
      <p:ext uri="{BB962C8B-B14F-4D97-AF65-F5344CB8AC3E}">
        <p14:creationId xmlns:p14="http://schemas.microsoft.com/office/powerpoint/2010/main" val="90027181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fontScale="92500" lnSpcReduction="20000"/>
          </a:bodyPr>
          <a:lstStyle/>
          <a:p>
            <a:pPr marL="0" indent="0">
              <a:buNone/>
            </a:pPr>
            <a:r>
              <a:rPr lang="en-US" sz="2400" b="1" u="sng" dirty="0" err="1"/>
              <a:t>Codis</a:t>
            </a:r>
            <a:r>
              <a:rPr lang="en-US" sz="2400" b="1" u="sng" dirty="0"/>
              <a:t> Lab - 1</a:t>
            </a:r>
          </a:p>
          <a:p>
            <a:pPr marL="0" indent="0">
              <a:buNone/>
            </a:pPr>
            <a:endParaRPr lang="en-US" sz="2400" b="1" dirty="0"/>
          </a:p>
          <a:p>
            <a:pPr marL="0" indent="0">
              <a:buNone/>
            </a:pPr>
            <a:r>
              <a:rPr lang="en-US" sz="2400" b="1" dirty="0"/>
              <a:t>46 </a:t>
            </a:r>
            <a:r>
              <a:rPr lang="en-US" sz="2400" dirty="0"/>
              <a:t>familial searches completed to date</a:t>
            </a:r>
          </a:p>
          <a:p>
            <a:pPr marL="0" indent="0">
              <a:buNone/>
            </a:pPr>
            <a:endParaRPr lang="en-US" sz="2400" b="1" dirty="0"/>
          </a:p>
          <a:p>
            <a:pPr marL="0" indent="0">
              <a:buNone/>
            </a:pPr>
            <a:r>
              <a:rPr lang="en-US" sz="2400" b="1"/>
              <a:t>9 </a:t>
            </a:r>
            <a:r>
              <a:rPr lang="en-US" sz="2400" dirty="0"/>
              <a:t>familial searches pending completion</a:t>
            </a:r>
          </a:p>
          <a:p>
            <a:pPr marL="0" indent="0">
              <a:buNone/>
            </a:pPr>
            <a:endParaRPr lang="en-US" sz="2400" b="1" dirty="0"/>
          </a:p>
          <a:p>
            <a:pPr marL="0" indent="0">
              <a:buNone/>
            </a:pPr>
            <a:r>
              <a:rPr lang="en-US" sz="2400" b="1" dirty="0"/>
              <a:t>9 </a:t>
            </a:r>
            <a:r>
              <a:rPr lang="en-US" sz="2400" dirty="0"/>
              <a:t>leads produced</a:t>
            </a:r>
          </a:p>
          <a:p>
            <a:pPr marL="0" indent="0">
              <a:buNone/>
            </a:pPr>
            <a:endParaRPr lang="en-US" sz="2400" b="1" dirty="0"/>
          </a:p>
          <a:p>
            <a:pPr marL="0" indent="0">
              <a:buNone/>
            </a:pPr>
            <a:r>
              <a:rPr lang="en-US" sz="2400" b="1" dirty="0"/>
              <a:t>6 </a:t>
            </a:r>
            <a:r>
              <a:rPr lang="en-US" sz="2400" dirty="0"/>
              <a:t>suspects Identified and confirmed thru DNA</a:t>
            </a:r>
          </a:p>
          <a:p>
            <a:pPr marL="0" indent="0">
              <a:buNone/>
            </a:pPr>
            <a:endParaRPr lang="en-US" sz="2400" b="1" dirty="0"/>
          </a:p>
          <a:p>
            <a:pPr marL="0" indent="0">
              <a:buNone/>
            </a:pPr>
            <a:r>
              <a:rPr lang="en-US" sz="2400" b="1" dirty="0"/>
              <a:t>3 </a:t>
            </a:r>
            <a:r>
              <a:rPr lang="en-US" sz="2400" dirty="0"/>
              <a:t>pending suspect identification</a:t>
            </a:r>
            <a:endParaRPr lang="en-US" sz="2400" b="1"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srgbClr val="FFFF00"/>
                </a:solidFill>
                <a:effectLst/>
                <a:uLnTx/>
                <a:uFillTx/>
                <a:latin typeface="Century Gothic" panose="020B0502020202020204"/>
                <a:ea typeface="+mn-ea"/>
                <a:cs typeface="+mn-cs"/>
              </a:rPr>
              <a:t>Purpose Area 4</a:t>
            </a:r>
          </a:p>
        </p:txBody>
      </p:sp>
    </p:spTree>
    <p:extLst>
      <p:ext uri="{BB962C8B-B14F-4D97-AF65-F5344CB8AC3E}">
        <p14:creationId xmlns:p14="http://schemas.microsoft.com/office/powerpoint/2010/main" val="390569899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060B-66F1-4AD4-897B-DD73B86685F2}"/>
              </a:ext>
            </a:extLst>
          </p:cNvPr>
          <p:cNvSpPr>
            <a:spLocks noGrp="1"/>
          </p:cNvSpPr>
          <p:nvPr>
            <p:ph type="title"/>
          </p:nvPr>
        </p:nvSpPr>
        <p:spPr/>
        <p:txBody>
          <a:bodyPr/>
          <a:lstStyle/>
          <a:p>
            <a:r>
              <a:rPr lang="en-US" dirty="0"/>
              <a:t>National Database Search (CODIS)</a:t>
            </a:r>
          </a:p>
        </p:txBody>
      </p:sp>
      <p:sp>
        <p:nvSpPr>
          <p:cNvPr id="3" name="Oval 2">
            <a:extLst>
              <a:ext uri="{FF2B5EF4-FFF2-40B4-BE49-F238E27FC236}">
                <a16:creationId xmlns:a16="http://schemas.microsoft.com/office/drawing/2014/main" id="{A903F722-5FA9-4BE6-8007-7E1BBC9AE7DC}"/>
              </a:ext>
            </a:extLst>
          </p:cNvPr>
          <p:cNvSpPr/>
          <p:nvPr/>
        </p:nvSpPr>
        <p:spPr>
          <a:xfrm>
            <a:off x="1936322" y="3407682"/>
            <a:ext cx="936625" cy="576263"/>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2000" dirty="0">
                <a:solidFill>
                  <a:prstClr val="black"/>
                </a:solidFill>
                <a:latin typeface="Calibri"/>
              </a:rPr>
              <a:t>POI</a:t>
            </a:r>
            <a:endParaRPr lang="en-US" sz="2000" dirty="0">
              <a:solidFill>
                <a:prstClr val="black"/>
              </a:solidFill>
              <a:latin typeface="Calibri"/>
            </a:endParaRPr>
          </a:p>
        </p:txBody>
      </p:sp>
      <p:sp>
        <p:nvSpPr>
          <p:cNvPr id="4" name="Oval 3">
            <a:extLst>
              <a:ext uri="{FF2B5EF4-FFF2-40B4-BE49-F238E27FC236}">
                <a16:creationId xmlns:a16="http://schemas.microsoft.com/office/drawing/2014/main" id="{7A3AFAB0-5FF8-4172-B2BB-CD54E612CD8C}"/>
              </a:ext>
            </a:extLst>
          </p:cNvPr>
          <p:cNvSpPr/>
          <p:nvPr/>
        </p:nvSpPr>
        <p:spPr>
          <a:xfrm>
            <a:off x="4497952" y="1577891"/>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a:t>
            </a:r>
            <a:endParaRPr lang="en-US" sz="1000" dirty="0">
              <a:solidFill>
                <a:prstClr val="black"/>
              </a:solidFill>
              <a:latin typeface="Calibri"/>
            </a:endParaRPr>
          </a:p>
        </p:txBody>
      </p:sp>
      <p:sp>
        <p:nvSpPr>
          <p:cNvPr id="5" name="Oval 4">
            <a:extLst>
              <a:ext uri="{FF2B5EF4-FFF2-40B4-BE49-F238E27FC236}">
                <a16:creationId xmlns:a16="http://schemas.microsoft.com/office/drawing/2014/main" id="{1F7A7741-FB43-4FF2-A995-C2592851A726}"/>
              </a:ext>
            </a:extLst>
          </p:cNvPr>
          <p:cNvSpPr/>
          <p:nvPr/>
        </p:nvSpPr>
        <p:spPr>
          <a:xfrm>
            <a:off x="5698973" y="1577891"/>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a:t>
            </a:r>
            <a:endParaRPr lang="en-US" sz="1000" dirty="0">
              <a:solidFill>
                <a:prstClr val="black"/>
              </a:solidFill>
              <a:latin typeface="Calibri"/>
            </a:endParaRPr>
          </a:p>
        </p:txBody>
      </p:sp>
      <p:sp>
        <p:nvSpPr>
          <p:cNvPr id="6" name="Oval 5">
            <a:extLst>
              <a:ext uri="{FF2B5EF4-FFF2-40B4-BE49-F238E27FC236}">
                <a16:creationId xmlns:a16="http://schemas.microsoft.com/office/drawing/2014/main" id="{F5CFE62F-E05A-47D9-8995-A718C12768D9}"/>
              </a:ext>
            </a:extLst>
          </p:cNvPr>
          <p:cNvSpPr/>
          <p:nvPr/>
        </p:nvSpPr>
        <p:spPr>
          <a:xfrm>
            <a:off x="6899993" y="1577891"/>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3</a:t>
            </a:r>
            <a:endParaRPr lang="en-US" sz="1000" dirty="0">
              <a:solidFill>
                <a:prstClr val="black"/>
              </a:solidFill>
              <a:latin typeface="Calibri"/>
            </a:endParaRPr>
          </a:p>
        </p:txBody>
      </p:sp>
      <p:sp>
        <p:nvSpPr>
          <p:cNvPr id="7" name="Oval 6">
            <a:extLst>
              <a:ext uri="{FF2B5EF4-FFF2-40B4-BE49-F238E27FC236}">
                <a16:creationId xmlns:a16="http://schemas.microsoft.com/office/drawing/2014/main" id="{846CA116-10C5-4561-80BB-1B2762452E05}"/>
              </a:ext>
            </a:extLst>
          </p:cNvPr>
          <p:cNvSpPr/>
          <p:nvPr/>
        </p:nvSpPr>
        <p:spPr>
          <a:xfrm>
            <a:off x="8104384" y="1577891"/>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4</a:t>
            </a:r>
            <a:endParaRPr lang="en-US" sz="1000" dirty="0">
              <a:solidFill>
                <a:prstClr val="black"/>
              </a:solidFill>
              <a:latin typeface="Calibri"/>
            </a:endParaRPr>
          </a:p>
        </p:txBody>
      </p:sp>
      <p:sp>
        <p:nvSpPr>
          <p:cNvPr id="8" name="Oval 7">
            <a:extLst>
              <a:ext uri="{FF2B5EF4-FFF2-40B4-BE49-F238E27FC236}">
                <a16:creationId xmlns:a16="http://schemas.microsoft.com/office/drawing/2014/main" id="{5DF72BB7-6FF9-417B-BAF4-96F349823D91}"/>
              </a:ext>
            </a:extLst>
          </p:cNvPr>
          <p:cNvSpPr/>
          <p:nvPr/>
        </p:nvSpPr>
        <p:spPr>
          <a:xfrm>
            <a:off x="4539882" y="2225485"/>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5</a:t>
            </a:r>
            <a:endParaRPr lang="en-US" sz="1000" dirty="0">
              <a:solidFill>
                <a:prstClr val="black"/>
              </a:solidFill>
              <a:latin typeface="Calibri"/>
            </a:endParaRPr>
          </a:p>
        </p:txBody>
      </p:sp>
      <p:sp>
        <p:nvSpPr>
          <p:cNvPr id="9" name="Oval 8">
            <a:extLst>
              <a:ext uri="{FF2B5EF4-FFF2-40B4-BE49-F238E27FC236}">
                <a16:creationId xmlns:a16="http://schemas.microsoft.com/office/drawing/2014/main" id="{34A43660-3500-4866-8CFE-AC5DD2977B57}"/>
              </a:ext>
            </a:extLst>
          </p:cNvPr>
          <p:cNvSpPr/>
          <p:nvPr/>
        </p:nvSpPr>
        <p:spPr>
          <a:xfrm>
            <a:off x="5740902" y="2225485"/>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6</a:t>
            </a:r>
            <a:endParaRPr lang="en-US" sz="1000" dirty="0">
              <a:solidFill>
                <a:prstClr val="black"/>
              </a:solidFill>
              <a:latin typeface="Calibri"/>
            </a:endParaRPr>
          </a:p>
        </p:txBody>
      </p:sp>
      <p:sp>
        <p:nvSpPr>
          <p:cNvPr id="10" name="Oval 9">
            <a:extLst>
              <a:ext uri="{FF2B5EF4-FFF2-40B4-BE49-F238E27FC236}">
                <a16:creationId xmlns:a16="http://schemas.microsoft.com/office/drawing/2014/main" id="{75DEC58E-2BB9-498E-947F-CE1292D58C67}"/>
              </a:ext>
            </a:extLst>
          </p:cNvPr>
          <p:cNvSpPr/>
          <p:nvPr/>
        </p:nvSpPr>
        <p:spPr>
          <a:xfrm>
            <a:off x="6941923" y="2225485"/>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7</a:t>
            </a:r>
            <a:endParaRPr lang="en-US" sz="1000" dirty="0">
              <a:solidFill>
                <a:prstClr val="black"/>
              </a:solidFill>
              <a:latin typeface="Calibri"/>
            </a:endParaRPr>
          </a:p>
        </p:txBody>
      </p:sp>
      <p:sp>
        <p:nvSpPr>
          <p:cNvPr id="11" name="Oval 10">
            <a:extLst>
              <a:ext uri="{FF2B5EF4-FFF2-40B4-BE49-F238E27FC236}">
                <a16:creationId xmlns:a16="http://schemas.microsoft.com/office/drawing/2014/main" id="{07FCA4C4-3A0D-40C8-8C82-5C3980F17407}"/>
              </a:ext>
            </a:extLst>
          </p:cNvPr>
          <p:cNvSpPr/>
          <p:nvPr/>
        </p:nvSpPr>
        <p:spPr>
          <a:xfrm>
            <a:off x="8146313" y="2225485"/>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8</a:t>
            </a:r>
            <a:endParaRPr lang="en-US" sz="1000" dirty="0">
              <a:solidFill>
                <a:prstClr val="black"/>
              </a:solidFill>
              <a:latin typeface="Calibri"/>
            </a:endParaRPr>
          </a:p>
        </p:txBody>
      </p:sp>
      <p:sp>
        <p:nvSpPr>
          <p:cNvPr id="12" name="Oval 11">
            <a:extLst>
              <a:ext uri="{FF2B5EF4-FFF2-40B4-BE49-F238E27FC236}">
                <a16:creationId xmlns:a16="http://schemas.microsoft.com/office/drawing/2014/main" id="{E0DC128B-846E-49EE-905A-A4329B8C7A66}"/>
              </a:ext>
            </a:extLst>
          </p:cNvPr>
          <p:cNvSpPr/>
          <p:nvPr/>
        </p:nvSpPr>
        <p:spPr>
          <a:xfrm>
            <a:off x="4511930" y="2849790"/>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9</a:t>
            </a:r>
            <a:endParaRPr lang="en-US" sz="1000" dirty="0">
              <a:solidFill>
                <a:prstClr val="black"/>
              </a:solidFill>
              <a:latin typeface="Calibri"/>
            </a:endParaRPr>
          </a:p>
        </p:txBody>
      </p:sp>
      <p:sp>
        <p:nvSpPr>
          <p:cNvPr id="13" name="Oval 12">
            <a:extLst>
              <a:ext uri="{FF2B5EF4-FFF2-40B4-BE49-F238E27FC236}">
                <a16:creationId xmlns:a16="http://schemas.microsoft.com/office/drawing/2014/main" id="{1BB7AD66-A907-4697-9B44-DD0C611914A9}"/>
              </a:ext>
            </a:extLst>
          </p:cNvPr>
          <p:cNvSpPr/>
          <p:nvPr/>
        </p:nvSpPr>
        <p:spPr>
          <a:xfrm>
            <a:off x="5712951" y="2849790"/>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10</a:t>
            </a:r>
            <a:endParaRPr lang="en-US" sz="1000" dirty="0">
              <a:solidFill>
                <a:prstClr val="black"/>
              </a:solidFill>
              <a:latin typeface="Calibri"/>
            </a:endParaRPr>
          </a:p>
        </p:txBody>
      </p:sp>
      <p:sp>
        <p:nvSpPr>
          <p:cNvPr id="14" name="Oval 13">
            <a:extLst>
              <a:ext uri="{FF2B5EF4-FFF2-40B4-BE49-F238E27FC236}">
                <a16:creationId xmlns:a16="http://schemas.microsoft.com/office/drawing/2014/main" id="{ECEA576D-D1E5-4186-91AE-B7F1AF0EC611}"/>
              </a:ext>
            </a:extLst>
          </p:cNvPr>
          <p:cNvSpPr/>
          <p:nvPr/>
        </p:nvSpPr>
        <p:spPr>
          <a:xfrm>
            <a:off x="6913971" y="2849790"/>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11</a:t>
            </a:r>
            <a:endParaRPr lang="en-US" sz="1000" dirty="0">
              <a:solidFill>
                <a:prstClr val="black"/>
              </a:solidFill>
              <a:latin typeface="Calibri"/>
            </a:endParaRPr>
          </a:p>
        </p:txBody>
      </p:sp>
      <p:sp>
        <p:nvSpPr>
          <p:cNvPr id="15" name="Oval 14">
            <a:extLst>
              <a:ext uri="{FF2B5EF4-FFF2-40B4-BE49-F238E27FC236}">
                <a16:creationId xmlns:a16="http://schemas.microsoft.com/office/drawing/2014/main" id="{77F0D3AA-205E-4A45-9227-04B08635417D}"/>
              </a:ext>
            </a:extLst>
          </p:cNvPr>
          <p:cNvSpPr/>
          <p:nvPr/>
        </p:nvSpPr>
        <p:spPr>
          <a:xfrm>
            <a:off x="8118362" y="2849790"/>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12</a:t>
            </a:r>
            <a:endParaRPr lang="en-US" sz="1000" dirty="0">
              <a:solidFill>
                <a:prstClr val="black"/>
              </a:solidFill>
              <a:latin typeface="Calibri"/>
            </a:endParaRPr>
          </a:p>
        </p:txBody>
      </p:sp>
      <p:sp>
        <p:nvSpPr>
          <p:cNvPr id="16" name="Oval 15">
            <a:extLst>
              <a:ext uri="{FF2B5EF4-FFF2-40B4-BE49-F238E27FC236}">
                <a16:creationId xmlns:a16="http://schemas.microsoft.com/office/drawing/2014/main" id="{69F4B6C8-1568-4BBC-AB64-F3F6213392E7}"/>
              </a:ext>
            </a:extLst>
          </p:cNvPr>
          <p:cNvSpPr/>
          <p:nvPr/>
        </p:nvSpPr>
        <p:spPr>
          <a:xfrm>
            <a:off x="4553860" y="3497384"/>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13</a:t>
            </a:r>
            <a:endParaRPr lang="en-US" sz="1000" dirty="0">
              <a:solidFill>
                <a:prstClr val="black"/>
              </a:solidFill>
              <a:latin typeface="Calibri"/>
            </a:endParaRPr>
          </a:p>
        </p:txBody>
      </p:sp>
      <p:sp>
        <p:nvSpPr>
          <p:cNvPr id="17" name="Oval 16">
            <a:extLst>
              <a:ext uri="{FF2B5EF4-FFF2-40B4-BE49-F238E27FC236}">
                <a16:creationId xmlns:a16="http://schemas.microsoft.com/office/drawing/2014/main" id="{5AE509DF-B48D-46D5-ADBF-61D6ED94CE21}"/>
              </a:ext>
            </a:extLst>
          </p:cNvPr>
          <p:cNvSpPr/>
          <p:nvPr/>
        </p:nvSpPr>
        <p:spPr>
          <a:xfrm>
            <a:off x="5754880" y="3497384"/>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14</a:t>
            </a:r>
            <a:endParaRPr lang="en-US" sz="1000" dirty="0">
              <a:solidFill>
                <a:prstClr val="black"/>
              </a:solidFill>
              <a:latin typeface="Calibri"/>
            </a:endParaRPr>
          </a:p>
        </p:txBody>
      </p:sp>
      <p:sp>
        <p:nvSpPr>
          <p:cNvPr id="18" name="Oval 17">
            <a:extLst>
              <a:ext uri="{FF2B5EF4-FFF2-40B4-BE49-F238E27FC236}">
                <a16:creationId xmlns:a16="http://schemas.microsoft.com/office/drawing/2014/main" id="{8F55BC0F-D1BD-40DB-B794-4F320173F00F}"/>
              </a:ext>
            </a:extLst>
          </p:cNvPr>
          <p:cNvSpPr/>
          <p:nvPr/>
        </p:nvSpPr>
        <p:spPr>
          <a:xfrm>
            <a:off x="6955901" y="3497384"/>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15</a:t>
            </a:r>
            <a:endParaRPr lang="en-US" sz="1000" dirty="0">
              <a:solidFill>
                <a:prstClr val="black"/>
              </a:solidFill>
              <a:latin typeface="Calibri"/>
            </a:endParaRPr>
          </a:p>
        </p:txBody>
      </p:sp>
      <p:sp>
        <p:nvSpPr>
          <p:cNvPr id="19" name="Oval 18">
            <a:extLst>
              <a:ext uri="{FF2B5EF4-FFF2-40B4-BE49-F238E27FC236}">
                <a16:creationId xmlns:a16="http://schemas.microsoft.com/office/drawing/2014/main" id="{5025C642-ADF9-4F19-9E14-5EC64E4F25AF}"/>
              </a:ext>
            </a:extLst>
          </p:cNvPr>
          <p:cNvSpPr/>
          <p:nvPr/>
        </p:nvSpPr>
        <p:spPr>
          <a:xfrm>
            <a:off x="8160291" y="3497384"/>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16</a:t>
            </a:r>
            <a:endParaRPr lang="en-US" sz="1000" dirty="0">
              <a:solidFill>
                <a:prstClr val="black"/>
              </a:solidFill>
              <a:latin typeface="Calibri"/>
            </a:endParaRPr>
          </a:p>
        </p:txBody>
      </p:sp>
      <p:sp>
        <p:nvSpPr>
          <p:cNvPr id="20" name="Oval 19">
            <a:extLst>
              <a:ext uri="{FF2B5EF4-FFF2-40B4-BE49-F238E27FC236}">
                <a16:creationId xmlns:a16="http://schemas.microsoft.com/office/drawing/2014/main" id="{0C552D11-DDB1-4DDF-AEB6-E142BB406DB1}"/>
              </a:ext>
            </a:extLst>
          </p:cNvPr>
          <p:cNvSpPr/>
          <p:nvPr/>
        </p:nvSpPr>
        <p:spPr>
          <a:xfrm>
            <a:off x="4511930" y="4191571"/>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17</a:t>
            </a:r>
            <a:endParaRPr lang="en-US" sz="1000" dirty="0">
              <a:solidFill>
                <a:prstClr val="black"/>
              </a:solidFill>
              <a:latin typeface="Calibri"/>
            </a:endParaRPr>
          </a:p>
        </p:txBody>
      </p:sp>
      <p:sp>
        <p:nvSpPr>
          <p:cNvPr id="21" name="Oval 20">
            <a:extLst>
              <a:ext uri="{FF2B5EF4-FFF2-40B4-BE49-F238E27FC236}">
                <a16:creationId xmlns:a16="http://schemas.microsoft.com/office/drawing/2014/main" id="{DBF12A42-6C53-4365-8634-C81B90FDBDB9}"/>
              </a:ext>
            </a:extLst>
          </p:cNvPr>
          <p:cNvSpPr/>
          <p:nvPr/>
        </p:nvSpPr>
        <p:spPr>
          <a:xfrm>
            <a:off x="5712951" y="4191571"/>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18</a:t>
            </a:r>
            <a:endParaRPr lang="en-US" sz="1000" dirty="0">
              <a:solidFill>
                <a:prstClr val="black"/>
              </a:solidFill>
              <a:latin typeface="Calibri"/>
            </a:endParaRPr>
          </a:p>
        </p:txBody>
      </p:sp>
      <p:sp>
        <p:nvSpPr>
          <p:cNvPr id="22" name="Oval 21">
            <a:extLst>
              <a:ext uri="{FF2B5EF4-FFF2-40B4-BE49-F238E27FC236}">
                <a16:creationId xmlns:a16="http://schemas.microsoft.com/office/drawing/2014/main" id="{D19F6213-C35A-4040-8203-D45FB28DDE9E}"/>
              </a:ext>
            </a:extLst>
          </p:cNvPr>
          <p:cNvSpPr/>
          <p:nvPr/>
        </p:nvSpPr>
        <p:spPr>
          <a:xfrm>
            <a:off x="6913971" y="4191571"/>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19</a:t>
            </a:r>
            <a:endParaRPr lang="en-US" sz="1000" dirty="0">
              <a:solidFill>
                <a:prstClr val="black"/>
              </a:solidFill>
              <a:latin typeface="Calibri"/>
            </a:endParaRPr>
          </a:p>
        </p:txBody>
      </p:sp>
      <p:sp>
        <p:nvSpPr>
          <p:cNvPr id="23" name="Oval 22">
            <a:extLst>
              <a:ext uri="{FF2B5EF4-FFF2-40B4-BE49-F238E27FC236}">
                <a16:creationId xmlns:a16="http://schemas.microsoft.com/office/drawing/2014/main" id="{A43231E2-4AE7-4AD6-BAA7-27D59E71B8E3}"/>
              </a:ext>
            </a:extLst>
          </p:cNvPr>
          <p:cNvSpPr/>
          <p:nvPr/>
        </p:nvSpPr>
        <p:spPr>
          <a:xfrm>
            <a:off x="8118362" y="4191571"/>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20</a:t>
            </a:r>
            <a:endParaRPr lang="en-US" sz="1000" dirty="0">
              <a:solidFill>
                <a:prstClr val="black"/>
              </a:solidFill>
              <a:latin typeface="Calibri"/>
            </a:endParaRPr>
          </a:p>
        </p:txBody>
      </p:sp>
      <p:sp>
        <p:nvSpPr>
          <p:cNvPr id="24" name="Oval 23">
            <a:extLst>
              <a:ext uri="{FF2B5EF4-FFF2-40B4-BE49-F238E27FC236}">
                <a16:creationId xmlns:a16="http://schemas.microsoft.com/office/drawing/2014/main" id="{865BAFFA-EBEC-40AD-B697-F374B81C634D}"/>
              </a:ext>
            </a:extLst>
          </p:cNvPr>
          <p:cNvSpPr/>
          <p:nvPr/>
        </p:nvSpPr>
        <p:spPr>
          <a:xfrm>
            <a:off x="4553860" y="4839165"/>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21</a:t>
            </a:r>
            <a:endParaRPr lang="en-US" sz="1000" dirty="0">
              <a:solidFill>
                <a:prstClr val="black"/>
              </a:solidFill>
              <a:latin typeface="Calibri"/>
            </a:endParaRPr>
          </a:p>
        </p:txBody>
      </p:sp>
      <p:sp>
        <p:nvSpPr>
          <p:cNvPr id="25" name="Oval 24">
            <a:extLst>
              <a:ext uri="{FF2B5EF4-FFF2-40B4-BE49-F238E27FC236}">
                <a16:creationId xmlns:a16="http://schemas.microsoft.com/office/drawing/2014/main" id="{DF34C232-333E-4E88-97DD-F7A4766F3B2B}"/>
              </a:ext>
            </a:extLst>
          </p:cNvPr>
          <p:cNvSpPr/>
          <p:nvPr/>
        </p:nvSpPr>
        <p:spPr>
          <a:xfrm>
            <a:off x="5754880" y="4839165"/>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22</a:t>
            </a:r>
            <a:endParaRPr lang="en-US" sz="1000" dirty="0">
              <a:solidFill>
                <a:prstClr val="black"/>
              </a:solidFill>
              <a:latin typeface="Calibri"/>
            </a:endParaRPr>
          </a:p>
        </p:txBody>
      </p:sp>
      <p:sp>
        <p:nvSpPr>
          <p:cNvPr id="26" name="Oval 25">
            <a:extLst>
              <a:ext uri="{FF2B5EF4-FFF2-40B4-BE49-F238E27FC236}">
                <a16:creationId xmlns:a16="http://schemas.microsoft.com/office/drawing/2014/main" id="{47E54AB1-30E5-4F82-99B0-5C82F3FD8914}"/>
              </a:ext>
            </a:extLst>
          </p:cNvPr>
          <p:cNvSpPr/>
          <p:nvPr/>
        </p:nvSpPr>
        <p:spPr>
          <a:xfrm>
            <a:off x="6955901" y="4839165"/>
            <a:ext cx="1079500" cy="576262"/>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23</a:t>
            </a:r>
            <a:endParaRPr lang="en-US" sz="1000" dirty="0">
              <a:solidFill>
                <a:prstClr val="black"/>
              </a:solidFill>
              <a:latin typeface="Calibri"/>
            </a:endParaRPr>
          </a:p>
        </p:txBody>
      </p:sp>
      <p:sp>
        <p:nvSpPr>
          <p:cNvPr id="27" name="Oval 26">
            <a:extLst>
              <a:ext uri="{FF2B5EF4-FFF2-40B4-BE49-F238E27FC236}">
                <a16:creationId xmlns:a16="http://schemas.microsoft.com/office/drawing/2014/main" id="{F21C4774-ECFF-45CD-9622-EBD3E09A3714}"/>
              </a:ext>
            </a:extLst>
          </p:cNvPr>
          <p:cNvSpPr/>
          <p:nvPr/>
        </p:nvSpPr>
        <p:spPr>
          <a:xfrm>
            <a:off x="8160291" y="4839165"/>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24</a:t>
            </a:r>
            <a:endParaRPr lang="en-US" sz="1000" dirty="0">
              <a:solidFill>
                <a:prstClr val="black"/>
              </a:solidFill>
              <a:latin typeface="Calibri"/>
            </a:endParaRPr>
          </a:p>
        </p:txBody>
      </p:sp>
      <p:sp>
        <p:nvSpPr>
          <p:cNvPr id="28" name="Oval 27">
            <a:extLst>
              <a:ext uri="{FF2B5EF4-FFF2-40B4-BE49-F238E27FC236}">
                <a16:creationId xmlns:a16="http://schemas.microsoft.com/office/drawing/2014/main" id="{1298BD00-6E49-406C-BC1A-CF6134A63EF9}"/>
              </a:ext>
            </a:extLst>
          </p:cNvPr>
          <p:cNvSpPr/>
          <p:nvPr/>
        </p:nvSpPr>
        <p:spPr>
          <a:xfrm>
            <a:off x="4525908" y="5463470"/>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25</a:t>
            </a:r>
            <a:endParaRPr lang="en-US" sz="1000" dirty="0">
              <a:solidFill>
                <a:prstClr val="black"/>
              </a:solidFill>
              <a:latin typeface="Calibri"/>
            </a:endParaRPr>
          </a:p>
        </p:txBody>
      </p:sp>
      <p:sp>
        <p:nvSpPr>
          <p:cNvPr id="29" name="Oval 28">
            <a:extLst>
              <a:ext uri="{FF2B5EF4-FFF2-40B4-BE49-F238E27FC236}">
                <a16:creationId xmlns:a16="http://schemas.microsoft.com/office/drawing/2014/main" id="{2BD89C15-3DAE-4AAE-8ECF-08F5C677D435}"/>
              </a:ext>
            </a:extLst>
          </p:cNvPr>
          <p:cNvSpPr/>
          <p:nvPr/>
        </p:nvSpPr>
        <p:spPr>
          <a:xfrm>
            <a:off x="5726929" y="5463470"/>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26</a:t>
            </a:r>
            <a:endParaRPr lang="en-US" sz="1000" dirty="0">
              <a:solidFill>
                <a:prstClr val="black"/>
              </a:solidFill>
              <a:latin typeface="Calibri"/>
            </a:endParaRPr>
          </a:p>
        </p:txBody>
      </p:sp>
      <p:sp>
        <p:nvSpPr>
          <p:cNvPr id="30" name="Oval 29">
            <a:extLst>
              <a:ext uri="{FF2B5EF4-FFF2-40B4-BE49-F238E27FC236}">
                <a16:creationId xmlns:a16="http://schemas.microsoft.com/office/drawing/2014/main" id="{6A4BB7DA-A3E2-478A-B31E-92BD344B3540}"/>
              </a:ext>
            </a:extLst>
          </p:cNvPr>
          <p:cNvSpPr/>
          <p:nvPr/>
        </p:nvSpPr>
        <p:spPr>
          <a:xfrm>
            <a:off x="6927949" y="5463470"/>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27</a:t>
            </a:r>
            <a:endParaRPr lang="en-US" sz="1000" dirty="0">
              <a:solidFill>
                <a:prstClr val="black"/>
              </a:solidFill>
              <a:latin typeface="Calibri"/>
            </a:endParaRPr>
          </a:p>
        </p:txBody>
      </p:sp>
      <p:sp>
        <p:nvSpPr>
          <p:cNvPr id="31" name="Oval 30">
            <a:extLst>
              <a:ext uri="{FF2B5EF4-FFF2-40B4-BE49-F238E27FC236}">
                <a16:creationId xmlns:a16="http://schemas.microsoft.com/office/drawing/2014/main" id="{6A688024-4828-4BFC-AAB8-815BAEA9E069}"/>
              </a:ext>
            </a:extLst>
          </p:cNvPr>
          <p:cNvSpPr/>
          <p:nvPr/>
        </p:nvSpPr>
        <p:spPr>
          <a:xfrm>
            <a:off x="8132340" y="5463470"/>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28</a:t>
            </a:r>
            <a:endParaRPr lang="en-US" sz="1000" dirty="0">
              <a:solidFill>
                <a:prstClr val="black"/>
              </a:solidFill>
              <a:latin typeface="Calibri"/>
            </a:endParaRPr>
          </a:p>
        </p:txBody>
      </p:sp>
      <p:sp>
        <p:nvSpPr>
          <p:cNvPr id="32" name="Oval 31">
            <a:extLst>
              <a:ext uri="{FF2B5EF4-FFF2-40B4-BE49-F238E27FC236}">
                <a16:creationId xmlns:a16="http://schemas.microsoft.com/office/drawing/2014/main" id="{BFEFF316-82AE-49FC-87A7-4A0DF8A49885}"/>
              </a:ext>
            </a:extLst>
          </p:cNvPr>
          <p:cNvSpPr/>
          <p:nvPr/>
        </p:nvSpPr>
        <p:spPr>
          <a:xfrm>
            <a:off x="4567838" y="6111064"/>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29</a:t>
            </a:r>
            <a:endParaRPr lang="en-US" sz="1000" dirty="0">
              <a:solidFill>
                <a:prstClr val="black"/>
              </a:solidFill>
              <a:latin typeface="Calibri"/>
            </a:endParaRPr>
          </a:p>
        </p:txBody>
      </p:sp>
      <p:sp>
        <p:nvSpPr>
          <p:cNvPr id="33" name="Oval 32">
            <a:extLst>
              <a:ext uri="{FF2B5EF4-FFF2-40B4-BE49-F238E27FC236}">
                <a16:creationId xmlns:a16="http://schemas.microsoft.com/office/drawing/2014/main" id="{042C8B15-16C3-4FDE-B26E-DAA23A7F52DD}"/>
              </a:ext>
            </a:extLst>
          </p:cNvPr>
          <p:cNvSpPr/>
          <p:nvPr/>
        </p:nvSpPr>
        <p:spPr>
          <a:xfrm>
            <a:off x="5768858" y="6111064"/>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30</a:t>
            </a:r>
            <a:endParaRPr lang="en-US" sz="1000" dirty="0">
              <a:solidFill>
                <a:prstClr val="black"/>
              </a:solidFill>
              <a:latin typeface="Calibri"/>
            </a:endParaRPr>
          </a:p>
        </p:txBody>
      </p:sp>
      <p:sp>
        <p:nvSpPr>
          <p:cNvPr id="34" name="Oval 33">
            <a:extLst>
              <a:ext uri="{FF2B5EF4-FFF2-40B4-BE49-F238E27FC236}">
                <a16:creationId xmlns:a16="http://schemas.microsoft.com/office/drawing/2014/main" id="{C1E9E889-0D8F-4E30-8378-5BBC504B5691}"/>
              </a:ext>
            </a:extLst>
          </p:cNvPr>
          <p:cNvSpPr/>
          <p:nvPr/>
        </p:nvSpPr>
        <p:spPr>
          <a:xfrm>
            <a:off x="6969879" y="6111064"/>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31</a:t>
            </a:r>
            <a:endParaRPr lang="en-US" sz="1000" dirty="0">
              <a:solidFill>
                <a:prstClr val="black"/>
              </a:solidFill>
              <a:latin typeface="Calibri"/>
            </a:endParaRPr>
          </a:p>
        </p:txBody>
      </p:sp>
      <p:sp>
        <p:nvSpPr>
          <p:cNvPr id="35" name="Oval 34">
            <a:extLst>
              <a:ext uri="{FF2B5EF4-FFF2-40B4-BE49-F238E27FC236}">
                <a16:creationId xmlns:a16="http://schemas.microsoft.com/office/drawing/2014/main" id="{F238449D-BC72-4EA4-8B2A-357C3B180CCC}"/>
              </a:ext>
            </a:extLst>
          </p:cNvPr>
          <p:cNvSpPr/>
          <p:nvPr/>
        </p:nvSpPr>
        <p:spPr>
          <a:xfrm>
            <a:off x="8174269" y="6111064"/>
            <a:ext cx="1079500"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32</a:t>
            </a:r>
            <a:endParaRPr lang="en-US" sz="1000" dirty="0">
              <a:solidFill>
                <a:prstClr val="black"/>
              </a:solidFill>
              <a:latin typeface="Calibri"/>
            </a:endParaRPr>
          </a:p>
        </p:txBody>
      </p:sp>
      <p:cxnSp>
        <p:nvCxnSpPr>
          <p:cNvPr id="36" name="Straight Arrow Connector 35">
            <a:extLst>
              <a:ext uri="{FF2B5EF4-FFF2-40B4-BE49-F238E27FC236}">
                <a16:creationId xmlns:a16="http://schemas.microsoft.com/office/drawing/2014/main" id="{2B5CA280-9E44-4468-B101-027A3848E638}"/>
              </a:ext>
            </a:extLst>
          </p:cNvPr>
          <p:cNvCxnSpPr/>
          <p:nvPr/>
        </p:nvCxnSpPr>
        <p:spPr>
          <a:xfrm flipV="1">
            <a:off x="2872947" y="2072591"/>
            <a:ext cx="1542044" cy="14247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C1ACD86-5939-46CB-99F1-C34D69795F96}"/>
              </a:ext>
            </a:extLst>
          </p:cNvPr>
          <p:cNvCxnSpPr/>
          <p:nvPr/>
        </p:nvCxnSpPr>
        <p:spPr>
          <a:xfrm flipV="1">
            <a:off x="2938385" y="2591906"/>
            <a:ext cx="1448655" cy="905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FDFE17D-0E4E-418B-9633-9AFD1295A303}"/>
              </a:ext>
            </a:extLst>
          </p:cNvPr>
          <p:cNvCxnSpPr/>
          <p:nvPr/>
        </p:nvCxnSpPr>
        <p:spPr>
          <a:xfrm flipV="1">
            <a:off x="2990848" y="3067164"/>
            <a:ext cx="1396191" cy="458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EAAD6F1-2A6A-40C5-984C-37FBB4536842}"/>
              </a:ext>
            </a:extLst>
          </p:cNvPr>
          <p:cNvCxnSpPr/>
          <p:nvPr/>
        </p:nvCxnSpPr>
        <p:spPr>
          <a:xfrm>
            <a:off x="2938384" y="3592031"/>
            <a:ext cx="1413515" cy="103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6976BB9-41AA-4733-B214-8A0202D45BE5}"/>
              </a:ext>
            </a:extLst>
          </p:cNvPr>
          <p:cNvCxnSpPr/>
          <p:nvPr/>
        </p:nvCxnSpPr>
        <p:spPr>
          <a:xfrm>
            <a:off x="2985576" y="3695814"/>
            <a:ext cx="1431761" cy="714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70892B-550C-4995-BDF9-B6EB504E6DF5}"/>
              </a:ext>
            </a:extLst>
          </p:cNvPr>
          <p:cNvCxnSpPr/>
          <p:nvPr/>
        </p:nvCxnSpPr>
        <p:spPr>
          <a:xfrm>
            <a:off x="2920138" y="3866074"/>
            <a:ext cx="1577814" cy="1145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F662EF6-51E6-47D5-ADEF-C3509396BE43}"/>
              </a:ext>
            </a:extLst>
          </p:cNvPr>
          <p:cNvCxnSpPr/>
          <p:nvPr/>
        </p:nvCxnSpPr>
        <p:spPr>
          <a:xfrm>
            <a:off x="2886925" y="3893499"/>
            <a:ext cx="1611027" cy="1641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4994210-C170-4F7F-8995-8E9F1BA04C1A}"/>
              </a:ext>
            </a:extLst>
          </p:cNvPr>
          <p:cNvCxnSpPr/>
          <p:nvPr/>
        </p:nvCxnSpPr>
        <p:spPr>
          <a:xfrm>
            <a:off x="2806310" y="3983946"/>
            <a:ext cx="1719598" cy="2276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A4898CC4-1ED6-4A96-B818-A888A4F9EDBD}"/>
              </a:ext>
            </a:extLst>
          </p:cNvPr>
          <p:cNvSpPr/>
          <p:nvPr/>
        </p:nvSpPr>
        <p:spPr>
          <a:xfrm>
            <a:off x="6962710" y="4836838"/>
            <a:ext cx="1079500" cy="5762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8026">
              <a:defRPr/>
            </a:pPr>
            <a:r>
              <a:rPr lang="en-AU" sz="1000" dirty="0">
                <a:solidFill>
                  <a:prstClr val="black"/>
                </a:solidFill>
                <a:latin typeface="Calibri"/>
              </a:rPr>
              <a:t>Offender Profile 23</a:t>
            </a:r>
            <a:endParaRPr lang="en-US" sz="1000" dirty="0">
              <a:solidFill>
                <a:prstClr val="black"/>
              </a:solidFill>
              <a:latin typeface="Calibri"/>
            </a:endParaRPr>
          </a:p>
        </p:txBody>
      </p:sp>
    </p:spTree>
    <p:extLst>
      <p:ext uri="{BB962C8B-B14F-4D97-AF65-F5344CB8AC3E}">
        <p14:creationId xmlns:p14="http://schemas.microsoft.com/office/powerpoint/2010/main" val="390194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fontScale="62500" lnSpcReduction="20000"/>
          </a:bodyPr>
          <a:lstStyle/>
          <a:p>
            <a:pPr marL="0" indent="0">
              <a:buNone/>
            </a:pPr>
            <a:r>
              <a:rPr lang="en-US" sz="2400" b="1" u="sng" dirty="0"/>
              <a:t>genealogy</a:t>
            </a:r>
          </a:p>
          <a:p>
            <a:pPr marL="0" indent="0">
              <a:buNone/>
            </a:pPr>
            <a:endParaRPr lang="en-US" sz="2400" b="1" dirty="0"/>
          </a:p>
          <a:p>
            <a:pPr marL="0" indent="0">
              <a:buNone/>
            </a:pPr>
            <a:r>
              <a:rPr lang="en-US" sz="2400" b="1" dirty="0"/>
              <a:t>37 </a:t>
            </a:r>
            <a:r>
              <a:rPr lang="en-US" sz="2400" dirty="0"/>
              <a:t>samples sent for testing – </a:t>
            </a:r>
            <a:r>
              <a:rPr lang="en-US" sz="2400" b="1" dirty="0"/>
              <a:t>3</a:t>
            </a:r>
            <a:r>
              <a:rPr lang="en-US" sz="2400" dirty="0"/>
              <a:t> </a:t>
            </a:r>
            <a:r>
              <a:rPr lang="en-US" sz="1600" dirty="0"/>
              <a:t>Samples did not proceed </a:t>
            </a:r>
          </a:p>
          <a:p>
            <a:pPr marL="0" indent="0">
              <a:buNone/>
            </a:pPr>
            <a:endParaRPr lang="en-US" sz="2400" b="1" dirty="0"/>
          </a:p>
          <a:p>
            <a:pPr marL="0" indent="0">
              <a:buNone/>
            </a:pPr>
            <a:r>
              <a:rPr lang="en-US" sz="2400" b="1" dirty="0"/>
              <a:t>31 </a:t>
            </a:r>
            <a:r>
              <a:rPr lang="en-US" sz="2400" dirty="0"/>
              <a:t>cases proceeded to Genealogy Research</a:t>
            </a:r>
          </a:p>
          <a:p>
            <a:pPr marL="0" indent="0">
              <a:buNone/>
            </a:pPr>
            <a:endParaRPr lang="en-US" sz="2400" b="1" dirty="0"/>
          </a:p>
          <a:p>
            <a:pPr marL="0" indent="0">
              <a:buNone/>
            </a:pPr>
            <a:r>
              <a:rPr lang="en-US" sz="2400" b="1" dirty="0"/>
              <a:t>11 </a:t>
            </a:r>
            <a:r>
              <a:rPr lang="en-US" sz="2400" dirty="0"/>
              <a:t>cases solved (1 by agency without Genealogy)</a:t>
            </a:r>
          </a:p>
          <a:p>
            <a:pPr marL="0" indent="0">
              <a:buNone/>
            </a:pPr>
            <a:endParaRPr lang="en-US" sz="2400" dirty="0"/>
          </a:p>
          <a:p>
            <a:pPr marL="0" indent="0">
              <a:buNone/>
            </a:pPr>
            <a:r>
              <a:rPr lang="en-US" sz="2400" b="1" dirty="0"/>
              <a:t>1</a:t>
            </a:r>
            <a:r>
              <a:rPr lang="en-US" sz="2400" dirty="0"/>
              <a:t> Unidentified female victim identified</a:t>
            </a:r>
          </a:p>
          <a:p>
            <a:pPr marL="0" indent="0">
              <a:buNone/>
            </a:pPr>
            <a:endParaRPr lang="en-US" sz="2400" dirty="0"/>
          </a:p>
          <a:p>
            <a:pPr marL="0" indent="0">
              <a:buNone/>
            </a:pPr>
            <a:r>
              <a:rPr lang="en-US" sz="2400" b="1" dirty="0"/>
              <a:t>16 </a:t>
            </a:r>
            <a:r>
              <a:rPr lang="en-US" sz="2400" dirty="0"/>
              <a:t>cases being target tested for further leads or further genealogy researched</a:t>
            </a:r>
          </a:p>
          <a:p>
            <a:pPr marL="0" indent="0">
              <a:buNone/>
            </a:pPr>
            <a:endParaRPr lang="en-US" sz="2400" dirty="0"/>
          </a:p>
          <a:p>
            <a:pPr marL="0" indent="0">
              <a:buNone/>
            </a:pPr>
            <a:r>
              <a:rPr lang="en-US" sz="2400" b="1" dirty="0"/>
              <a:t>2 </a:t>
            </a:r>
            <a:r>
              <a:rPr lang="en-US" sz="2400" dirty="0"/>
              <a:t>cases being Monitored </a:t>
            </a:r>
            <a:endParaRPr lang="en-US" sz="2400" b="1" dirty="0"/>
          </a:p>
          <a:p>
            <a:pPr marL="0" indent="0">
              <a:buNone/>
            </a:pPr>
            <a:endParaRPr lang="en-US" sz="2400" b="1" dirty="0"/>
          </a:p>
          <a:p>
            <a:pPr marL="0" indent="0">
              <a:buNone/>
            </a:pPr>
            <a:r>
              <a:rPr lang="en-US" sz="2400" b="1" dirty="0"/>
              <a:t>1 </a:t>
            </a:r>
            <a:r>
              <a:rPr lang="en-US" sz="2400" dirty="0"/>
              <a:t>case pending genealogy testing</a:t>
            </a:r>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srgbClr val="FFFF00"/>
                </a:solidFill>
                <a:effectLst/>
                <a:uLnTx/>
                <a:uFillTx/>
                <a:latin typeface="Century Gothic" panose="020B0502020202020204"/>
                <a:ea typeface="+mn-ea"/>
                <a:cs typeface="+mn-cs"/>
              </a:rPr>
              <a:t>Purpose Area 4</a:t>
            </a:r>
          </a:p>
        </p:txBody>
      </p:sp>
    </p:spTree>
    <p:extLst>
      <p:ext uri="{BB962C8B-B14F-4D97-AF65-F5344CB8AC3E}">
        <p14:creationId xmlns:p14="http://schemas.microsoft.com/office/powerpoint/2010/main" val="89522880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a:bodyPr>
          <a:lstStyle/>
          <a:p>
            <a:pPr marL="0" indent="0" algn="just">
              <a:buNone/>
            </a:pPr>
            <a:endParaRPr lang="en-US" sz="2400" cap="none" dirty="0"/>
          </a:p>
          <a:p>
            <a:pPr marL="0" indent="0" algn="just">
              <a:buNone/>
            </a:pPr>
            <a:r>
              <a:rPr lang="en-US" sz="2800" b="1" u="sng" dirty="0"/>
              <a:t>Total SAKI Cases </a:t>
            </a:r>
            <a:r>
              <a:rPr lang="en-US" sz="2800" b="1" u="sng" dirty="0" err="1"/>
              <a:t>SolveD</a:t>
            </a:r>
            <a:r>
              <a:rPr lang="en-US" sz="2800" b="1" u="sng" dirty="0"/>
              <a:t> to date: </a:t>
            </a:r>
          </a:p>
          <a:p>
            <a:pPr marL="0" indent="0" algn="just">
              <a:buNone/>
            </a:pPr>
            <a:r>
              <a:rPr lang="en-US" sz="2800" b="1" dirty="0"/>
              <a:t>Homicides – 15</a:t>
            </a:r>
          </a:p>
          <a:p>
            <a:pPr marL="0" indent="0" algn="just">
              <a:buNone/>
            </a:pPr>
            <a:r>
              <a:rPr lang="en-US" sz="2800" b="1" dirty="0"/>
              <a:t>Sexual Assaults – 94		</a:t>
            </a:r>
          </a:p>
          <a:p>
            <a:pPr marL="0" indent="0" algn="just">
              <a:buNone/>
            </a:pPr>
            <a:r>
              <a:rPr lang="en-US" sz="2800" b="1" dirty="0"/>
              <a:t>Unidentified Victims Identified- 2</a:t>
            </a:r>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srgbClr val="FFFF00"/>
                </a:solidFill>
                <a:effectLst/>
                <a:uLnTx/>
                <a:uFillTx/>
                <a:latin typeface="Century Gothic" panose="020B0502020202020204"/>
                <a:ea typeface="+mn-ea"/>
                <a:cs typeface="+mn-cs"/>
              </a:rPr>
              <a:t>Purpose area 4</a:t>
            </a:r>
          </a:p>
        </p:txBody>
      </p:sp>
    </p:spTree>
    <p:extLst>
      <p:ext uri="{BB962C8B-B14F-4D97-AF65-F5344CB8AC3E}">
        <p14:creationId xmlns:p14="http://schemas.microsoft.com/office/powerpoint/2010/main" val="14863968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a:bodyPr>
          <a:lstStyle/>
          <a:p>
            <a:pPr marL="0" indent="0" algn="just">
              <a:buNone/>
            </a:pPr>
            <a:endParaRPr lang="en-US" sz="2400" cap="none" dirty="0"/>
          </a:p>
          <a:p>
            <a:pPr marL="0" indent="0" algn="just">
              <a:buNone/>
            </a:pPr>
            <a:r>
              <a:rPr lang="en-US" sz="2800" b="1" u="sng" dirty="0"/>
              <a:t>Suspects Identified from solved - 50 </a:t>
            </a:r>
          </a:p>
          <a:p>
            <a:pPr marL="0" indent="0" algn="just">
              <a:buNone/>
            </a:pPr>
            <a:r>
              <a:rPr lang="en-US" sz="2800" b="1" dirty="0"/>
              <a:t>Arrests/indictments – 30</a:t>
            </a:r>
          </a:p>
          <a:p>
            <a:pPr marL="0" indent="0" algn="just">
              <a:buNone/>
            </a:pPr>
            <a:r>
              <a:rPr lang="en-US" sz="2800" b="1" dirty="0"/>
              <a:t>Outstanding Warrants – 1</a:t>
            </a:r>
          </a:p>
          <a:p>
            <a:pPr marL="0" indent="0" algn="just">
              <a:buNone/>
            </a:pPr>
            <a:r>
              <a:rPr lang="en-US" sz="2800" b="1" dirty="0"/>
              <a:t>Found deceased – 8</a:t>
            </a:r>
          </a:p>
          <a:p>
            <a:pPr marL="0" indent="0" algn="just">
              <a:buNone/>
            </a:pPr>
            <a:r>
              <a:rPr lang="en-US" sz="2800" b="1" dirty="0"/>
              <a:t>Pending Arrest/indictment – 6</a:t>
            </a:r>
          </a:p>
          <a:p>
            <a:pPr marL="0" indent="0" algn="just">
              <a:buNone/>
            </a:pPr>
            <a:r>
              <a:rPr lang="en-US" sz="2800" b="1" dirty="0"/>
              <a:t>Dismissed by Prosecution – 4</a:t>
            </a:r>
          </a:p>
          <a:p>
            <a:pPr marL="0" indent="0" algn="just">
              <a:buNone/>
            </a:pPr>
            <a:r>
              <a:rPr lang="en-US" sz="2800" b="1" dirty="0"/>
              <a:t>No billed - 1</a:t>
            </a:r>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srgbClr val="FFFF00"/>
                </a:solidFill>
                <a:effectLst/>
                <a:uLnTx/>
                <a:uFillTx/>
                <a:latin typeface="Century Gothic" panose="020B0502020202020204"/>
                <a:ea typeface="+mn-ea"/>
                <a:cs typeface="+mn-cs"/>
              </a:rPr>
              <a:t>Purpose area 4</a:t>
            </a:r>
          </a:p>
        </p:txBody>
      </p:sp>
    </p:spTree>
    <p:extLst>
      <p:ext uri="{BB962C8B-B14F-4D97-AF65-F5344CB8AC3E}">
        <p14:creationId xmlns:p14="http://schemas.microsoft.com/office/powerpoint/2010/main" val="2153912712"/>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568569" y="1647091"/>
            <a:ext cx="10978662" cy="4654471"/>
          </a:xfrm>
        </p:spPr>
        <p:txBody>
          <a:bodyPr>
            <a:normAutofit/>
          </a:bodyPr>
          <a:lstStyle/>
          <a:p>
            <a:pPr marL="0" indent="0" algn="just">
              <a:buNone/>
            </a:pPr>
            <a:endParaRPr lang="en-US" sz="2400" cap="none" dirty="0"/>
          </a:p>
          <a:p>
            <a:pPr marL="0" indent="0" algn="just">
              <a:buNone/>
            </a:pPr>
            <a:r>
              <a:rPr lang="en-US" sz="2800" b="1" u="sng" dirty="0"/>
              <a:t>Suspects Identified by:</a:t>
            </a:r>
          </a:p>
          <a:p>
            <a:pPr marL="0" indent="0" algn="just">
              <a:buNone/>
            </a:pPr>
            <a:r>
              <a:rPr lang="en-US" sz="2800" b="1" dirty="0"/>
              <a:t>Agency reviewed case/confirmed with DNA - 21</a:t>
            </a:r>
          </a:p>
          <a:p>
            <a:pPr marL="0" indent="0" algn="just">
              <a:buNone/>
            </a:pPr>
            <a:r>
              <a:rPr lang="en-US" sz="2800" b="1" dirty="0" err="1"/>
              <a:t>Codis</a:t>
            </a:r>
            <a:r>
              <a:rPr lang="en-US" sz="2800" b="1" dirty="0"/>
              <a:t> hits – 13</a:t>
            </a:r>
          </a:p>
          <a:p>
            <a:pPr marL="0" indent="0" algn="just">
              <a:buNone/>
            </a:pPr>
            <a:r>
              <a:rPr lang="en-US" sz="2800" b="1" dirty="0"/>
              <a:t>Familial search – 6</a:t>
            </a:r>
          </a:p>
          <a:p>
            <a:pPr marL="0" indent="0" algn="just">
              <a:buNone/>
            </a:pPr>
            <a:r>
              <a:rPr lang="en-US" sz="2800" b="1" dirty="0"/>
              <a:t>Genealogy - 10</a:t>
            </a:r>
          </a:p>
          <a:p>
            <a:pPr marL="0" indent="0" algn="just">
              <a:buNone/>
            </a:pPr>
            <a:endParaRPr lang="en-US" sz="2800" b="1" dirty="0"/>
          </a:p>
          <a:p>
            <a:pPr marL="457200" indent="-457200">
              <a:buFont typeface="Arial" panose="020B0604020202020204" pitchFamily="34" charset="0"/>
              <a:buChar char="•"/>
            </a:pPr>
            <a:endParaRPr lang="en-US" sz="2800" cap="none" dirty="0"/>
          </a:p>
          <a:p>
            <a:pPr marL="457200" indent="-457200">
              <a:buFont typeface="Arial" panose="020B0604020202020204" pitchFamily="34" charset="0"/>
              <a:buChar char="•"/>
            </a:pPr>
            <a:endParaRPr lang="en-US" sz="2800" cap="none" dirty="0"/>
          </a:p>
        </p:txBody>
      </p:sp>
      <p:sp>
        <p:nvSpPr>
          <p:cNvPr id="6" name="Subtitle 2">
            <a:extLst>
              <a:ext uri="{FF2B5EF4-FFF2-40B4-BE49-F238E27FC236}">
                <a16:creationId xmlns:a16="http://schemas.microsoft.com/office/drawing/2014/main" id="{252E989F-747B-4007-9C7A-A35E8B662A7B}"/>
              </a:ext>
            </a:extLst>
          </p:cNvPr>
          <p:cNvSpPr txBox="1">
            <a:spLocks/>
          </p:cNvSpPr>
          <p:nvPr/>
        </p:nvSpPr>
        <p:spPr>
          <a:xfrm>
            <a:off x="568569" y="539262"/>
            <a:ext cx="10978662" cy="89095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en-US" sz="5400" b="0" i="0" u="none" strike="noStrike" kern="1200" cap="all" spc="0" normalizeH="0" baseline="0" noProof="0" dirty="0">
                <a:ln>
                  <a:noFill/>
                </a:ln>
                <a:solidFill>
                  <a:srgbClr val="FFFF00"/>
                </a:solidFill>
                <a:effectLst/>
                <a:uLnTx/>
                <a:uFillTx/>
                <a:latin typeface="Century Gothic" panose="020B0502020202020204"/>
                <a:ea typeface="+mn-ea"/>
                <a:cs typeface="+mn-cs"/>
              </a:rPr>
              <a:t>Purpose area 4</a:t>
            </a:r>
          </a:p>
        </p:txBody>
      </p:sp>
    </p:spTree>
    <p:extLst>
      <p:ext uri="{BB962C8B-B14F-4D97-AF65-F5344CB8AC3E}">
        <p14:creationId xmlns:p14="http://schemas.microsoft.com/office/powerpoint/2010/main" val="137980667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044A78-51D4-E1E2-AD39-DE716C2967FB}"/>
              </a:ext>
            </a:extLst>
          </p:cNvPr>
          <p:cNvSpPr>
            <a:spLocks noGrp="1"/>
          </p:cNvSpPr>
          <p:nvPr>
            <p:ph type="title"/>
          </p:nvPr>
        </p:nvSpPr>
        <p:spPr>
          <a:xfrm>
            <a:off x="-36786" y="1905000"/>
            <a:ext cx="11963400" cy="3581400"/>
          </a:xfrm>
        </p:spPr>
        <p:txBody>
          <a:bodyPr>
            <a:noAutofit/>
          </a:bodyPr>
          <a:lstStyle/>
          <a:p>
            <a:pPr algn="ctr"/>
            <a:r>
              <a:rPr lang="en-US" b="1" dirty="0">
                <a:solidFill>
                  <a:srgbClr val="002060"/>
                </a:solidFill>
                <a:latin typeface="Times New Roman" panose="02020603050405020304" pitchFamily="18" charset="0"/>
                <a:cs typeface="Times New Roman" panose="02020603050405020304" pitchFamily="18" charset="0"/>
              </a:rPr>
              <a:t>DNA Technology on the Horizon:</a:t>
            </a:r>
            <a:br>
              <a:rPr lang="en-US" b="1" dirty="0">
                <a:solidFill>
                  <a:srgbClr val="002060"/>
                </a:solidFill>
                <a:latin typeface="Times New Roman" panose="02020603050405020304" pitchFamily="18" charset="0"/>
                <a:cs typeface="Times New Roman" panose="02020603050405020304" pitchFamily="18" charset="0"/>
              </a:rPr>
            </a:br>
            <a:br>
              <a:rPr lang="en-US" b="1" dirty="0">
                <a:solidFill>
                  <a:srgbClr val="002060"/>
                </a:solidFill>
                <a:latin typeface="Times New Roman" panose="02020603050405020304" pitchFamily="18" charset="0"/>
                <a:cs typeface="Times New Roman" panose="02020603050405020304" pitchFamily="18" charset="0"/>
              </a:rPr>
            </a:br>
            <a:r>
              <a:rPr lang="en-US" b="1" i="0" dirty="0">
                <a:solidFill>
                  <a:srgbClr val="002060"/>
                </a:solidFill>
                <a:effectLst/>
                <a:latin typeface="Times New Roman" panose="02020603050405020304" pitchFamily="18" charset="0"/>
                <a:cs typeface="Times New Roman" panose="02020603050405020304" pitchFamily="18" charset="0"/>
              </a:rPr>
              <a:t>Final Thoughts on </a:t>
            </a:r>
            <a:br>
              <a:rPr lang="en-US" b="1" i="0" dirty="0">
                <a:solidFill>
                  <a:srgbClr val="002060"/>
                </a:solidFill>
                <a:effectLst/>
                <a:latin typeface="Times New Roman" panose="02020603050405020304" pitchFamily="18" charset="0"/>
                <a:cs typeface="Times New Roman" panose="02020603050405020304" pitchFamily="18" charset="0"/>
              </a:rPr>
            </a:br>
            <a:r>
              <a:rPr lang="en-US" b="1" i="0" dirty="0">
                <a:solidFill>
                  <a:srgbClr val="002060"/>
                </a:solidFill>
                <a:effectLst/>
                <a:latin typeface="Times New Roman" panose="02020603050405020304" pitchFamily="18" charset="0"/>
                <a:cs typeface="Times New Roman" panose="02020603050405020304" pitchFamily="18" charset="0"/>
              </a:rPr>
              <a:t>Forensic Investigative Genetic Genealogy (FIGG)</a:t>
            </a:r>
            <a:br>
              <a:rPr lang="en-US" b="1" i="0" dirty="0">
                <a:solidFill>
                  <a:srgbClr val="002060"/>
                </a:solidFill>
                <a:effectLst/>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4115516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4D6B3-6D48-0499-6FEA-BF5B8AB1A622}"/>
              </a:ext>
            </a:extLst>
          </p:cNvPr>
          <p:cNvSpPr>
            <a:spLocks noGrp="1"/>
          </p:cNvSpPr>
          <p:nvPr>
            <p:ph idx="1"/>
          </p:nvPr>
        </p:nvSpPr>
        <p:spPr>
          <a:xfrm>
            <a:off x="838200" y="2362200"/>
            <a:ext cx="10515600" cy="4038600"/>
          </a:xfrm>
        </p:spPr>
        <p:txBody>
          <a:bodyPr/>
          <a:lstStyle/>
          <a:p>
            <a:pPr marL="0" indent="0">
              <a:buNone/>
            </a:pPr>
            <a:r>
              <a:rPr lang="en-US" sz="4000" b="1" dirty="0">
                <a:solidFill>
                  <a:srgbClr val="002060"/>
                </a:solidFill>
                <a:latin typeface="Times New Roman" panose="02020603050405020304" pitchFamily="18" charset="0"/>
                <a:cs typeface="Times New Roman" panose="02020603050405020304" pitchFamily="18" charset="0"/>
              </a:rPr>
              <a:t>			</a:t>
            </a:r>
            <a:r>
              <a:rPr lang="en-US" sz="4800" b="1" dirty="0">
                <a:solidFill>
                  <a:srgbClr val="002060"/>
                </a:solidFill>
                <a:latin typeface="Times New Roman" panose="02020603050405020304" pitchFamily="18" charset="0"/>
                <a:cs typeface="Times New Roman" panose="02020603050405020304" pitchFamily="18" charset="0"/>
              </a:rPr>
              <a:t>FIGG</a:t>
            </a:r>
          </a:p>
          <a:p>
            <a:endParaRPr lang="en-US" dirty="0"/>
          </a:p>
          <a:p>
            <a:pPr marL="0" indent="0">
              <a:buNone/>
            </a:pPr>
            <a:r>
              <a:rPr lang="en-US" sz="4000" b="1" dirty="0">
                <a:solidFill>
                  <a:srgbClr val="002060"/>
                </a:solidFill>
                <a:latin typeface="Times New Roman" panose="02020603050405020304" pitchFamily="18" charset="0"/>
                <a:cs typeface="Times New Roman" panose="02020603050405020304" pitchFamily="18" charset="0"/>
              </a:rPr>
              <a:t>					</a:t>
            </a:r>
            <a:r>
              <a:rPr lang="en-US" sz="4800" b="1" dirty="0">
                <a:solidFill>
                  <a:srgbClr val="002060"/>
                </a:solidFill>
                <a:latin typeface="Times New Roman" panose="02020603050405020304" pitchFamily="18" charset="0"/>
                <a:cs typeface="Times New Roman" panose="02020603050405020304" pitchFamily="18" charset="0"/>
              </a:rPr>
              <a:t>IGG</a:t>
            </a:r>
          </a:p>
          <a:p>
            <a:pPr marL="0" indent="0">
              <a:buNone/>
            </a:pPr>
            <a:endParaRPr lang="en-US" dirty="0"/>
          </a:p>
          <a:p>
            <a:pPr marL="0" indent="0">
              <a:buNone/>
            </a:pPr>
            <a:r>
              <a:rPr lang="en-US" sz="4000" b="1" dirty="0">
                <a:solidFill>
                  <a:srgbClr val="002060"/>
                </a:solidFill>
                <a:latin typeface="Times New Roman" panose="02020603050405020304" pitchFamily="18" charset="0"/>
                <a:cs typeface="Times New Roman" panose="02020603050405020304" pitchFamily="18" charset="0"/>
              </a:rPr>
              <a:t>							</a:t>
            </a:r>
            <a:r>
              <a:rPr lang="en-US" sz="4800" b="1" dirty="0">
                <a:solidFill>
                  <a:srgbClr val="002060"/>
                </a:solidFill>
                <a:latin typeface="Times New Roman" panose="02020603050405020304" pitchFamily="18" charset="0"/>
                <a:cs typeface="Times New Roman" panose="02020603050405020304" pitchFamily="18" charset="0"/>
              </a:rPr>
              <a:t>FGG</a:t>
            </a:r>
          </a:p>
          <a:p>
            <a:pPr marL="0" indent="0" algn="ctr">
              <a:buNone/>
            </a:pP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7E8A5C82-B534-CE07-206D-5C26B2D3BACE}"/>
              </a:ext>
            </a:extLst>
          </p:cNvPr>
          <p:cNvSpPr>
            <a:spLocks noGrp="1"/>
          </p:cNvSpPr>
          <p:nvPr>
            <p:ph type="title"/>
          </p:nvPr>
        </p:nvSpPr>
        <p:spPr>
          <a:xfrm>
            <a:off x="838200" y="685800"/>
            <a:ext cx="10515600" cy="1752600"/>
          </a:xfrm>
        </p:spPr>
        <p:txBody>
          <a:bodyPr/>
          <a:lstStyle/>
          <a:p>
            <a:pPr marL="0" marR="0" lvl="0" indent="0" algn="ctr" defTabSz="914400" rtl="0" eaLnBrk="1" fontAlgn="auto" latinLnBrk="0" hangingPunct="1">
              <a:lnSpc>
                <a:spcPct val="90000"/>
              </a:lnSpc>
              <a:spcBef>
                <a:spcPts val="1000"/>
              </a:spcBef>
              <a:spcAft>
                <a:spcPts val="0"/>
              </a:spcAft>
              <a:tabLst/>
              <a:defRPr/>
            </a:pPr>
            <a:r>
              <a:rPr kumimoji="0" lang="en-US"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Forensic Investigative Genetic Genealogy</a:t>
            </a:r>
            <a:b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br>
            <a:endParaRPr lang="en-US" dirty="0"/>
          </a:p>
        </p:txBody>
      </p:sp>
    </p:spTree>
    <p:extLst>
      <p:ext uri="{BB962C8B-B14F-4D97-AF65-F5344CB8AC3E}">
        <p14:creationId xmlns:p14="http://schemas.microsoft.com/office/powerpoint/2010/main" val="19483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25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80">
                                          <p:stCondLst>
                                            <p:cond delay="0"/>
                                          </p:stCondLst>
                                        </p:cTn>
                                        <p:tgtEl>
                                          <p:spTgt spid="2">
                                            <p:txEl>
                                              <p:pRg st="2" end="2"/>
                                            </p:txEl>
                                          </p:spTgt>
                                        </p:tgtEl>
                                      </p:cBhvr>
                                    </p:animEffect>
                                    <p:anim calcmode="lin" valueType="num">
                                      <p:cBhvr>
                                        <p:cTn id="25"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xEl>
                                              <p:pRg st="2" end="2"/>
                                            </p:txEl>
                                          </p:spTgt>
                                        </p:tgtEl>
                                      </p:cBhvr>
                                      <p:to x="100000" y="60000"/>
                                    </p:animScale>
                                    <p:animScale>
                                      <p:cBhvr>
                                        <p:cTn id="31" dur="166" decel="50000">
                                          <p:stCondLst>
                                            <p:cond delay="676"/>
                                          </p:stCondLst>
                                        </p:cTn>
                                        <p:tgtEl>
                                          <p:spTgt spid="2">
                                            <p:txEl>
                                              <p:pRg st="2" end="2"/>
                                            </p:txEl>
                                          </p:spTgt>
                                        </p:tgtEl>
                                      </p:cBhvr>
                                      <p:to x="100000" y="100000"/>
                                    </p:animScale>
                                    <p:animScale>
                                      <p:cBhvr>
                                        <p:cTn id="32" dur="26">
                                          <p:stCondLst>
                                            <p:cond delay="1312"/>
                                          </p:stCondLst>
                                        </p:cTn>
                                        <p:tgtEl>
                                          <p:spTgt spid="2">
                                            <p:txEl>
                                              <p:pRg st="2" end="2"/>
                                            </p:txEl>
                                          </p:spTgt>
                                        </p:tgtEl>
                                      </p:cBhvr>
                                      <p:to x="100000" y="80000"/>
                                    </p:animScale>
                                    <p:animScale>
                                      <p:cBhvr>
                                        <p:cTn id="33" dur="166" decel="50000">
                                          <p:stCondLst>
                                            <p:cond delay="1338"/>
                                          </p:stCondLst>
                                        </p:cTn>
                                        <p:tgtEl>
                                          <p:spTgt spid="2">
                                            <p:txEl>
                                              <p:pRg st="2" end="2"/>
                                            </p:txEl>
                                          </p:spTgt>
                                        </p:tgtEl>
                                      </p:cBhvr>
                                      <p:to x="100000" y="100000"/>
                                    </p:animScale>
                                    <p:animScale>
                                      <p:cBhvr>
                                        <p:cTn id="34" dur="26">
                                          <p:stCondLst>
                                            <p:cond delay="1642"/>
                                          </p:stCondLst>
                                        </p:cTn>
                                        <p:tgtEl>
                                          <p:spTgt spid="2">
                                            <p:txEl>
                                              <p:pRg st="2" end="2"/>
                                            </p:txEl>
                                          </p:spTgt>
                                        </p:tgtEl>
                                      </p:cBhvr>
                                      <p:to x="100000" y="90000"/>
                                    </p:animScale>
                                    <p:animScale>
                                      <p:cBhvr>
                                        <p:cTn id="35" dur="166" decel="50000">
                                          <p:stCondLst>
                                            <p:cond delay="1668"/>
                                          </p:stCondLst>
                                        </p:cTn>
                                        <p:tgtEl>
                                          <p:spTgt spid="2">
                                            <p:txEl>
                                              <p:pRg st="2" end="2"/>
                                            </p:txEl>
                                          </p:spTgt>
                                        </p:tgtEl>
                                      </p:cBhvr>
                                      <p:to x="100000" y="100000"/>
                                    </p:animScale>
                                    <p:animScale>
                                      <p:cBhvr>
                                        <p:cTn id="36" dur="26">
                                          <p:stCondLst>
                                            <p:cond delay="1808"/>
                                          </p:stCondLst>
                                        </p:cTn>
                                        <p:tgtEl>
                                          <p:spTgt spid="2">
                                            <p:txEl>
                                              <p:pRg st="2" end="2"/>
                                            </p:txEl>
                                          </p:spTgt>
                                        </p:tgtEl>
                                      </p:cBhvr>
                                      <p:to x="100000" y="95000"/>
                                    </p:animScale>
                                    <p:animScale>
                                      <p:cBhvr>
                                        <p:cTn id="37" dur="166" decel="50000">
                                          <p:stCondLst>
                                            <p:cond delay="1834"/>
                                          </p:stCondLst>
                                        </p:cTn>
                                        <p:tgtEl>
                                          <p:spTgt spid="2">
                                            <p:txEl>
                                              <p:pRg st="2" end="2"/>
                                            </p:txEl>
                                          </p:spTgt>
                                        </p:tgtEl>
                                      </p:cBhvr>
                                      <p:to x="100000" y="100000"/>
                                    </p:animScale>
                                  </p:childTnLst>
                                </p:cTn>
                              </p:par>
                            </p:childTnLst>
                          </p:cTn>
                        </p:par>
                        <p:par>
                          <p:cTn id="38" fill="hold">
                            <p:stCondLst>
                              <p:cond delay="4250"/>
                            </p:stCondLst>
                            <p:childTnLst>
                              <p:par>
                                <p:cTn id="39" presetID="26" presetClass="entr" presetSubtype="0" fill="hold" nodeType="afterEffect">
                                  <p:stCondLst>
                                    <p:cond delay="50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down)">
                                      <p:cBhvr>
                                        <p:cTn id="41" dur="580">
                                          <p:stCondLst>
                                            <p:cond delay="0"/>
                                          </p:stCondLst>
                                        </p:cTn>
                                        <p:tgtEl>
                                          <p:spTgt spid="2">
                                            <p:txEl>
                                              <p:pRg st="4" end="4"/>
                                            </p:txEl>
                                          </p:spTgt>
                                        </p:tgtEl>
                                      </p:cBhvr>
                                    </p:animEffect>
                                    <p:anim calcmode="lin" valueType="num">
                                      <p:cBhvr>
                                        <p:cTn id="4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xEl>
                                              <p:pRg st="4" end="4"/>
                                            </p:txEl>
                                          </p:spTgt>
                                        </p:tgtEl>
                                      </p:cBhvr>
                                      <p:to x="100000" y="60000"/>
                                    </p:animScale>
                                    <p:animScale>
                                      <p:cBhvr>
                                        <p:cTn id="48" dur="166" decel="50000">
                                          <p:stCondLst>
                                            <p:cond delay="676"/>
                                          </p:stCondLst>
                                        </p:cTn>
                                        <p:tgtEl>
                                          <p:spTgt spid="2">
                                            <p:txEl>
                                              <p:pRg st="4" end="4"/>
                                            </p:txEl>
                                          </p:spTgt>
                                        </p:tgtEl>
                                      </p:cBhvr>
                                      <p:to x="100000" y="100000"/>
                                    </p:animScale>
                                    <p:animScale>
                                      <p:cBhvr>
                                        <p:cTn id="49" dur="26">
                                          <p:stCondLst>
                                            <p:cond delay="1312"/>
                                          </p:stCondLst>
                                        </p:cTn>
                                        <p:tgtEl>
                                          <p:spTgt spid="2">
                                            <p:txEl>
                                              <p:pRg st="4" end="4"/>
                                            </p:txEl>
                                          </p:spTgt>
                                        </p:tgtEl>
                                      </p:cBhvr>
                                      <p:to x="100000" y="80000"/>
                                    </p:animScale>
                                    <p:animScale>
                                      <p:cBhvr>
                                        <p:cTn id="50" dur="166" decel="50000">
                                          <p:stCondLst>
                                            <p:cond delay="1338"/>
                                          </p:stCondLst>
                                        </p:cTn>
                                        <p:tgtEl>
                                          <p:spTgt spid="2">
                                            <p:txEl>
                                              <p:pRg st="4" end="4"/>
                                            </p:txEl>
                                          </p:spTgt>
                                        </p:tgtEl>
                                      </p:cBhvr>
                                      <p:to x="100000" y="100000"/>
                                    </p:animScale>
                                    <p:animScale>
                                      <p:cBhvr>
                                        <p:cTn id="51" dur="26">
                                          <p:stCondLst>
                                            <p:cond delay="1642"/>
                                          </p:stCondLst>
                                        </p:cTn>
                                        <p:tgtEl>
                                          <p:spTgt spid="2">
                                            <p:txEl>
                                              <p:pRg st="4" end="4"/>
                                            </p:txEl>
                                          </p:spTgt>
                                        </p:tgtEl>
                                      </p:cBhvr>
                                      <p:to x="100000" y="90000"/>
                                    </p:animScale>
                                    <p:animScale>
                                      <p:cBhvr>
                                        <p:cTn id="52" dur="166" decel="50000">
                                          <p:stCondLst>
                                            <p:cond delay="1668"/>
                                          </p:stCondLst>
                                        </p:cTn>
                                        <p:tgtEl>
                                          <p:spTgt spid="2">
                                            <p:txEl>
                                              <p:pRg st="4" end="4"/>
                                            </p:txEl>
                                          </p:spTgt>
                                        </p:tgtEl>
                                      </p:cBhvr>
                                      <p:to x="100000" y="100000"/>
                                    </p:animScale>
                                    <p:animScale>
                                      <p:cBhvr>
                                        <p:cTn id="53" dur="26">
                                          <p:stCondLst>
                                            <p:cond delay="1808"/>
                                          </p:stCondLst>
                                        </p:cTn>
                                        <p:tgtEl>
                                          <p:spTgt spid="2">
                                            <p:txEl>
                                              <p:pRg st="4" end="4"/>
                                            </p:txEl>
                                          </p:spTgt>
                                        </p:tgtEl>
                                      </p:cBhvr>
                                      <p:to x="100000" y="95000"/>
                                    </p:animScale>
                                    <p:animScale>
                                      <p:cBhvr>
                                        <p:cTn id="54" dur="166" decel="50000">
                                          <p:stCondLst>
                                            <p:cond delay="1834"/>
                                          </p:stCondLst>
                                        </p:cTn>
                                        <p:tgtEl>
                                          <p:spTgt spid="2">
                                            <p:txEl>
                                              <p:pRg st="4" end="4"/>
                                            </p:txEl>
                                          </p:spTgt>
                                        </p:tgtEl>
                                      </p:cBhvr>
                                      <p:to x="100000" y="100000"/>
                                    </p:animScale>
                                  </p:childTnLst>
                                </p:cTn>
                              </p:par>
                            </p:childTnLst>
                          </p:cTn>
                        </p:par>
                        <p:par>
                          <p:cTn id="55" fill="hold">
                            <p:stCondLst>
                              <p:cond delay="6750"/>
                            </p:stCondLst>
                            <p:childTnLst>
                              <p:par>
                                <p:cTn id="56" presetID="31" presetClass="entr" presetSubtype="0" fill="hold" grpId="0" nodeType="afterEffect">
                                  <p:stCondLst>
                                    <p:cond delay="250"/>
                                  </p:stCondLst>
                                  <p:childTnLst>
                                    <p:set>
                                      <p:cBhvr>
                                        <p:cTn id="57" dur="1" fill="hold">
                                          <p:stCondLst>
                                            <p:cond delay="0"/>
                                          </p:stCondLst>
                                        </p:cTn>
                                        <p:tgtEl>
                                          <p:spTgt spid="4"/>
                                        </p:tgtEl>
                                        <p:attrNameLst>
                                          <p:attrName>style.visibility</p:attrName>
                                        </p:attrNameLst>
                                      </p:cBhvr>
                                      <p:to>
                                        <p:strVal val="visible"/>
                                      </p:to>
                                    </p:set>
                                    <p:anim calcmode="lin" valueType="num">
                                      <p:cBhvr>
                                        <p:cTn id="58" dur="1750" fill="hold"/>
                                        <p:tgtEl>
                                          <p:spTgt spid="4"/>
                                        </p:tgtEl>
                                        <p:attrNameLst>
                                          <p:attrName>ppt_w</p:attrName>
                                        </p:attrNameLst>
                                      </p:cBhvr>
                                      <p:tavLst>
                                        <p:tav tm="0">
                                          <p:val>
                                            <p:fltVal val="0"/>
                                          </p:val>
                                        </p:tav>
                                        <p:tav tm="100000">
                                          <p:val>
                                            <p:strVal val="#ppt_w"/>
                                          </p:val>
                                        </p:tav>
                                      </p:tavLst>
                                    </p:anim>
                                    <p:anim calcmode="lin" valueType="num">
                                      <p:cBhvr>
                                        <p:cTn id="59" dur="1750" fill="hold"/>
                                        <p:tgtEl>
                                          <p:spTgt spid="4"/>
                                        </p:tgtEl>
                                        <p:attrNameLst>
                                          <p:attrName>ppt_h</p:attrName>
                                        </p:attrNameLst>
                                      </p:cBhvr>
                                      <p:tavLst>
                                        <p:tav tm="0">
                                          <p:val>
                                            <p:fltVal val="0"/>
                                          </p:val>
                                        </p:tav>
                                        <p:tav tm="100000">
                                          <p:val>
                                            <p:strVal val="#ppt_h"/>
                                          </p:val>
                                        </p:tav>
                                      </p:tavLst>
                                    </p:anim>
                                    <p:anim calcmode="lin" valueType="num">
                                      <p:cBhvr>
                                        <p:cTn id="60" dur="1750" fill="hold"/>
                                        <p:tgtEl>
                                          <p:spTgt spid="4"/>
                                        </p:tgtEl>
                                        <p:attrNameLst>
                                          <p:attrName>style.rotation</p:attrName>
                                        </p:attrNameLst>
                                      </p:cBhvr>
                                      <p:tavLst>
                                        <p:tav tm="0">
                                          <p:val>
                                            <p:fltVal val="90"/>
                                          </p:val>
                                        </p:tav>
                                        <p:tav tm="100000">
                                          <p:val>
                                            <p:fltVal val="0"/>
                                          </p:val>
                                        </p:tav>
                                      </p:tavLst>
                                    </p:anim>
                                    <p:animEffect transition="in" filter="fade">
                                      <p:cBhvr>
                                        <p:cTn id="6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5D7A-57A8-A46A-2D7D-0B4E8BC146A3}"/>
              </a:ext>
            </a:extLst>
          </p:cNvPr>
          <p:cNvSpPr>
            <a:spLocks noGrp="1"/>
          </p:cNvSpPr>
          <p:nvPr>
            <p:ph type="title"/>
          </p:nvPr>
        </p:nvSpPr>
        <p:spPr>
          <a:xfrm>
            <a:off x="831850" y="609601"/>
            <a:ext cx="10515600" cy="762000"/>
          </a:xfrm>
        </p:spPr>
        <p:txBody>
          <a:bodyPr>
            <a:norm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FIGG/IGG/FGG:  What It Is Not</a:t>
            </a:r>
          </a:p>
        </p:txBody>
      </p:sp>
      <p:sp>
        <p:nvSpPr>
          <p:cNvPr id="3" name="Text Placeholder 2">
            <a:extLst>
              <a:ext uri="{FF2B5EF4-FFF2-40B4-BE49-F238E27FC236}">
                <a16:creationId xmlns:a16="http://schemas.microsoft.com/office/drawing/2014/main" id="{608A4181-E4BD-BF8F-9C4A-2775230C0B09}"/>
              </a:ext>
            </a:extLst>
          </p:cNvPr>
          <p:cNvSpPr>
            <a:spLocks noGrp="1"/>
          </p:cNvSpPr>
          <p:nvPr>
            <p:ph type="body" idx="1"/>
          </p:nvPr>
        </p:nvSpPr>
        <p:spPr>
          <a:xfrm>
            <a:off x="831850" y="1295400"/>
            <a:ext cx="10515600" cy="4794251"/>
          </a:xfrm>
        </p:spPr>
        <p:txBody>
          <a:bodyPr>
            <a:normAutofit/>
          </a:bodyPr>
          <a:lstStyle/>
          <a:p>
            <a:pPr algn="ctr"/>
            <a:endParaRPr lang="en-US" dirty="0">
              <a:solidFill>
                <a:schemeClr val="tx2"/>
              </a:solidFill>
            </a:endParaRPr>
          </a:p>
          <a:p>
            <a:pPr algn="ctr"/>
            <a:r>
              <a:rPr lang="en-US" b="1" dirty="0">
                <a:solidFill>
                  <a:srgbClr val="002060"/>
                </a:solidFill>
                <a:latin typeface="Times New Roman" panose="02020603050405020304" pitchFamily="18" charset="0"/>
                <a:cs typeface="Times New Roman" panose="02020603050405020304" pitchFamily="18" charset="0"/>
              </a:rPr>
              <a:t>Not CODIS Familial Searching</a:t>
            </a:r>
          </a:p>
          <a:p>
            <a:pPr marL="571500" indent="-57150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different from forensic genealogy</a:t>
            </a:r>
          </a:p>
          <a:p>
            <a:pPr marL="571500" indent="-57150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searching </a:t>
            </a:r>
            <a:r>
              <a:rPr lang="en-US" b="1" dirty="0">
                <a:solidFill>
                  <a:srgbClr val="002060"/>
                </a:solidFill>
                <a:latin typeface="Times New Roman" panose="02020603050405020304" pitchFamily="18" charset="0"/>
                <a:cs typeface="Times New Roman" panose="02020603050405020304" pitchFamily="18" charset="0"/>
              </a:rPr>
              <a:t>state</a:t>
            </a:r>
            <a:r>
              <a:rPr lang="en-US" dirty="0">
                <a:solidFill>
                  <a:srgbClr val="002060"/>
                </a:solidFill>
                <a:latin typeface="Times New Roman" panose="02020603050405020304" pitchFamily="18" charset="0"/>
                <a:cs typeface="Times New Roman" panose="02020603050405020304" pitchFamily="18" charset="0"/>
              </a:rPr>
              <a:t> CODIS databases to look for close male relatives of an unknown offender (brothers, fathers, uncles, sons); using Y-STR profiles (male profiles)</a:t>
            </a:r>
          </a:p>
          <a:p>
            <a:pPr marL="571500" indent="-57150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only allowed in 13 states (including Texas)</a:t>
            </a: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1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75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E836D50-A5AE-636E-1FB5-894A45C557F2}"/>
              </a:ext>
            </a:extLst>
          </p:cNvPr>
          <p:cNvSpPr>
            <a:spLocks noGrp="1"/>
          </p:cNvSpPr>
          <p:nvPr>
            <p:ph type="title"/>
          </p:nvPr>
        </p:nvSpPr>
        <p:spPr>
          <a:xfrm>
            <a:off x="839788" y="152400"/>
            <a:ext cx="10515600" cy="960439"/>
          </a:xfrm>
        </p:spPr>
        <p:txBody>
          <a:bodyPr/>
          <a:lstStyle/>
          <a:p>
            <a:pPr algn="ctr"/>
            <a:r>
              <a:rPr lang="en-US" b="1" dirty="0">
                <a:solidFill>
                  <a:srgbClr val="002060"/>
                </a:solidFill>
                <a:latin typeface="Times New Roman" panose="02020603050405020304" pitchFamily="18" charset="0"/>
                <a:cs typeface="Times New Roman" panose="02020603050405020304" pitchFamily="18" charset="0"/>
              </a:rPr>
              <a:t>STR vs SNP</a:t>
            </a:r>
          </a:p>
        </p:txBody>
      </p:sp>
      <p:sp>
        <p:nvSpPr>
          <p:cNvPr id="9" name="Text Placeholder 8">
            <a:extLst>
              <a:ext uri="{FF2B5EF4-FFF2-40B4-BE49-F238E27FC236}">
                <a16:creationId xmlns:a16="http://schemas.microsoft.com/office/drawing/2014/main" id="{3E734851-246D-85E1-9C5B-BDB0F4E684CF}"/>
              </a:ext>
            </a:extLst>
          </p:cNvPr>
          <p:cNvSpPr>
            <a:spLocks noGrp="1"/>
          </p:cNvSpPr>
          <p:nvPr>
            <p:ph type="body" idx="1"/>
          </p:nvPr>
        </p:nvSpPr>
        <p:spPr/>
        <p:txBody>
          <a:bodyPr>
            <a:normAutofit/>
          </a:bodyPr>
          <a:lstStyle/>
          <a:p>
            <a:pPr marL="0" indent="0" algn="ctr">
              <a:buNone/>
            </a:pPr>
            <a:r>
              <a:rPr lang="en-US" sz="3200" dirty="0">
                <a:solidFill>
                  <a:srgbClr val="002060"/>
                </a:solidFill>
                <a:latin typeface="Times New Roman" panose="02020603050405020304" pitchFamily="18" charset="0"/>
                <a:cs typeface="Times New Roman" panose="02020603050405020304" pitchFamily="18" charset="0"/>
              </a:rPr>
              <a:t>STR uploaded to CODIS</a:t>
            </a:r>
          </a:p>
        </p:txBody>
      </p:sp>
      <p:sp>
        <p:nvSpPr>
          <p:cNvPr id="4" name="Content Placeholder 3">
            <a:extLst>
              <a:ext uri="{FF2B5EF4-FFF2-40B4-BE49-F238E27FC236}">
                <a16:creationId xmlns:a16="http://schemas.microsoft.com/office/drawing/2014/main" id="{F849C9D8-CC66-3A02-2C29-4572E75B4EC9}"/>
              </a:ext>
            </a:extLst>
          </p:cNvPr>
          <p:cNvSpPr>
            <a:spLocks noGrp="1"/>
          </p:cNvSpPr>
          <p:nvPr>
            <p:ph sz="half" idx="2"/>
          </p:nvPr>
        </p:nvSpPr>
        <p:spPr>
          <a:xfrm>
            <a:off x="839788" y="2362199"/>
            <a:ext cx="5157787" cy="4114008"/>
          </a:xfrm>
        </p:spPr>
        <p:txBody>
          <a:bodyPr>
            <a:normAutofit fontScale="85000" lnSpcReduction="10000"/>
          </a:bodyPr>
          <a:lstStyle/>
          <a:p>
            <a:r>
              <a:rPr lang="en-US" dirty="0">
                <a:solidFill>
                  <a:srgbClr val="002060"/>
                </a:solidFill>
                <a:latin typeface="Times New Roman" panose="02020603050405020304" pitchFamily="18" charset="0"/>
                <a:cs typeface="Times New Roman" panose="02020603050405020304" pitchFamily="18" charset="0"/>
              </a:rPr>
              <a:t>STR=Short Tandem Repeats</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r>
              <a:rPr lang="en-US"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Crime scene STR profile is compared to the profiles stored in CODIS to find potential perpetrators</a:t>
            </a:r>
          </a:p>
          <a:p>
            <a:pPr marL="0" indent="0">
              <a:buNone/>
            </a:pPr>
            <a:endParaRPr lang="en-US"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en-US"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40% chance of producing a match (lead)</a:t>
            </a:r>
          </a:p>
          <a:p>
            <a:pPr marL="0" indent="0">
              <a:buNone/>
            </a:pPr>
            <a:endParaRPr lang="en-US"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Uploaded by LE according to statute</a:t>
            </a:r>
          </a:p>
          <a:p>
            <a:endPar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10" name="Text Placeholder 9">
            <a:extLst>
              <a:ext uri="{FF2B5EF4-FFF2-40B4-BE49-F238E27FC236}">
                <a16:creationId xmlns:a16="http://schemas.microsoft.com/office/drawing/2014/main" id="{48A8E71F-45AE-55CB-9CF5-CF30A72658F4}"/>
              </a:ext>
            </a:extLst>
          </p:cNvPr>
          <p:cNvSpPr>
            <a:spLocks noGrp="1"/>
          </p:cNvSpPr>
          <p:nvPr>
            <p:ph type="body" sz="quarter" idx="3"/>
          </p:nvPr>
        </p:nvSpPr>
        <p:spPr>
          <a:xfrm>
            <a:off x="6151900" y="1325563"/>
            <a:ext cx="5183188" cy="960440"/>
          </a:xfrm>
        </p:spPr>
        <p:txBody>
          <a:bodyPr>
            <a:noAutofit/>
          </a:bodyPr>
          <a:lstStyle/>
          <a:p>
            <a:pPr marL="0" indent="0" algn="ctr">
              <a:buNone/>
            </a:pPr>
            <a:r>
              <a:rPr lang="en-US" sz="3200" dirty="0">
                <a:solidFill>
                  <a:srgbClr val="002060"/>
                </a:solidFill>
                <a:latin typeface="Times New Roman" panose="02020603050405020304" pitchFamily="18" charset="0"/>
                <a:cs typeface="Times New Roman" panose="02020603050405020304" pitchFamily="18" charset="0"/>
              </a:rPr>
              <a:t>SNP uploaded to consumer genealogy database</a:t>
            </a:r>
          </a:p>
        </p:txBody>
      </p:sp>
      <p:sp>
        <p:nvSpPr>
          <p:cNvPr id="11" name="Content Placeholder 10">
            <a:extLst>
              <a:ext uri="{FF2B5EF4-FFF2-40B4-BE49-F238E27FC236}">
                <a16:creationId xmlns:a16="http://schemas.microsoft.com/office/drawing/2014/main" id="{3485CEA4-5F7F-2A4D-7826-410CF09E1980}"/>
              </a:ext>
            </a:extLst>
          </p:cNvPr>
          <p:cNvSpPr>
            <a:spLocks noGrp="1"/>
          </p:cNvSpPr>
          <p:nvPr>
            <p:ph sz="quarter" idx="4"/>
          </p:nvPr>
        </p:nvSpPr>
        <p:spPr>
          <a:xfrm>
            <a:off x="6172200" y="2362198"/>
            <a:ext cx="5183188" cy="4114008"/>
          </a:xfrm>
        </p:spPr>
        <p:txBody>
          <a:bodyPr>
            <a:noAutofit/>
          </a:bodyPr>
          <a:lstStyle/>
          <a:p>
            <a:r>
              <a:rPr lang="en-US" sz="2400" dirty="0">
                <a:solidFill>
                  <a:srgbClr val="002060"/>
                </a:solidFill>
                <a:latin typeface="Times New Roman" panose="02020603050405020304" pitchFamily="18" charset="0"/>
                <a:cs typeface="Times New Roman" panose="02020603050405020304" pitchFamily="18" charset="0"/>
              </a:rPr>
              <a:t>SNP=S</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ingle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ucleotide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olymorphisms</a:t>
            </a:r>
          </a:p>
          <a:p>
            <a:r>
              <a:rPr lang="en-US" sz="2400" dirty="0">
                <a:solidFill>
                  <a:srgbClr val="002060"/>
                </a:solidFill>
                <a:latin typeface="Times New Roman" panose="02020603050405020304" pitchFamily="18" charset="0"/>
                <a:cs typeface="Times New Roman" panose="02020603050405020304" pitchFamily="18" charset="0"/>
              </a:rPr>
              <a:t>Different type of testing (but can take from same extract used from crime scene if enough sample left after STR testing) and profile is uploaded and compared to users in public databases</a:t>
            </a:r>
          </a:p>
          <a:p>
            <a:r>
              <a:rPr lang="en-US" sz="2400" dirty="0">
                <a:solidFill>
                  <a:srgbClr val="002060"/>
                </a:solidFill>
                <a:latin typeface="Times New Roman" panose="02020603050405020304" pitchFamily="18" charset="0"/>
                <a:cs typeface="Times New Roman" panose="02020603050405020304" pitchFamily="18" charset="0"/>
              </a:rPr>
              <a:t>80%-90% chance of producing a lead by matching to a 2</a:t>
            </a:r>
            <a:r>
              <a:rPr lang="en-US" sz="2400" baseline="30000" dirty="0">
                <a:solidFill>
                  <a:srgbClr val="002060"/>
                </a:solidFill>
                <a:latin typeface="Times New Roman" panose="02020603050405020304" pitchFamily="18" charset="0"/>
                <a:cs typeface="Times New Roman" panose="02020603050405020304" pitchFamily="18" charset="0"/>
              </a:rPr>
              <a:t>nd</a:t>
            </a:r>
            <a:r>
              <a:rPr lang="en-US" sz="2400" dirty="0">
                <a:solidFill>
                  <a:srgbClr val="002060"/>
                </a:solidFill>
                <a:latin typeface="Times New Roman" panose="02020603050405020304" pitchFamily="18" charset="0"/>
                <a:cs typeface="Times New Roman" panose="02020603050405020304" pitchFamily="18" charset="0"/>
              </a:rPr>
              <a:t> or 3</a:t>
            </a:r>
            <a:r>
              <a:rPr lang="en-US" sz="2400" baseline="30000" dirty="0">
                <a:solidFill>
                  <a:srgbClr val="002060"/>
                </a:solidFill>
                <a:latin typeface="Times New Roman" panose="02020603050405020304" pitchFamily="18" charset="0"/>
                <a:cs typeface="Times New Roman" panose="02020603050405020304" pitchFamily="18" charset="0"/>
              </a:rPr>
              <a:t>rd</a:t>
            </a:r>
            <a:r>
              <a:rPr lang="en-US" sz="2400" dirty="0">
                <a:solidFill>
                  <a:srgbClr val="002060"/>
                </a:solidFill>
                <a:latin typeface="Times New Roman" panose="02020603050405020304" pitchFamily="18" charset="0"/>
                <a:cs typeface="Times New Roman" panose="02020603050405020304" pitchFamily="18" charset="0"/>
              </a:rPr>
              <a:t> cousin</a:t>
            </a:r>
          </a:p>
          <a:p>
            <a:r>
              <a:rPr lang="en-US" sz="2400" dirty="0">
                <a:solidFill>
                  <a:srgbClr val="002060"/>
                </a:solidFill>
                <a:latin typeface="Times New Roman" panose="02020603050405020304" pitchFamily="18" charset="0"/>
                <a:cs typeface="Times New Roman" panose="02020603050405020304" pitchFamily="18" charset="0"/>
              </a:rPr>
              <a:t>Voluntary upload</a:t>
            </a:r>
          </a:p>
        </p:txBody>
      </p:sp>
      <p:sp>
        <p:nvSpPr>
          <p:cNvPr id="3" name="Slide Number Placeholder 2">
            <a:extLst>
              <a:ext uri="{FF2B5EF4-FFF2-40B4-BE49-F238E27FC236}">
                <a16:creationId xmlns:a16="http://schemas.microsoft.com/office/drawing/2014/main" id="{372505CA-D453-6495-FA53-C721D73C02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DDD58-D8DD-4246-BF3E-601380F8B977}" type="slidenum">
              <a:rPr kumimoji="0" lang="en-US" sz="1200" b="0" i="0" u="none" strike="noStrike" kern="1200" cap="none" spc="0" normalizeH="0" baseline="0" noProof="0" smtClean="0">
                <a:ln>
                  <a:noFill/>
                </a:ln>
                <a:solidFill>
                  <a:srgbClr val="000000"/>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Segoe UI Light"/>
              <a:ea typeface="+mn-ea"/>
              <a:cs typeface="+mn-cs"/>
            </a:endParaRPr>
          </a:p>
        </p:txBody>
      </p:sp>
    </p:spTree>
    <p:extLst>
      <p:ext uri="{BB962C8B-B14F-4D97-AF65-F5344CB8AC3E}">
        <p14:creationId xmlns:p14="http://schemas.microsoft.com/office/powerpoint/2010/main" val="3776434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43A1B82-EF03-5DAA-D4CB-F84A280A4E0A}"/>
              </a:ext>
            </a:extLst>
          </p:cNvPr>
          <p:cNvPicPr>
            <a:picLocks noGrp="1" noChangeAspect="1"/>
          </p:cNvPicPr>
          <p:nvPr>
            <p:ph idx="1"/>
          </p:nvPr>
        </p:nvPicPr>
        <p:blipFill>
          <a:blip r:embed="rId2"/>
          <a:stretch>
            <a:fillRect/>
          </a:stretch>
        </p:blipFill>
        <p:spPr>
          <a:xfrm>
            <a:off x="2514600" y="1676400"/>
            <a:ext cx="7049676" cy="4526383"/>
          </a:xfrm>
          <a:prstGeom prst="rect">
            <a:avLst/>
          </a:prstGeom>
        </p:spPr>
      </p:pic>
      <p:sp>
        <p:nvSpPr>
          <p:cNvPr id="6" name="Slide Number Placeholder 5">
            <a:extLst>
              <a:ext uri="{FF2B5EF4-FFF2-40B4-BE49-F238E27FC236}">
                <a16:creationId xmlns:a16="http://schemas.microsoft.com/office/drawing/2014/main" id="{69C2975D-C348-3E13-0ABD-439C541E12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DDD58-D8DD-4246-BF3E-601380F8B977}" type="slidenum">
              <a:rPr kumimoji="0" lang="en-US" sz="1200" b="0" i="0" u="none" strike="noStrike" kern="1200" cap="none" spc="0" normalizeH="0" baseline="0" noProof="0" smtClean="0">
                <a:ln>
                  <a:noFill/>
                </a:ln>
                <a:solidFill>
                  <a:srgbClr val="000000"/>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7" name="Title 6">
            <a:extLst>
              <a:ext uri="{FF2B5EF4-FFF2-40B4-BE49-F238E27FC236}">
                <a16:creationId xmlns:a16="http://schemas.microsoft.com/office/drawing/2014/main" id="{2B9C20D5-42B1-2BD1-180C-3F45F253FC15}"/>
              </a:ext>
            </a:extLst>
          </p:cNvPr>
          <p:cNvSpPr>
            <a:spLocks noGrp="1"/>
          </p:cNvSpPr>
          <p:nvPr>
            <p:ph type="title"/>
          </p:nvPr>
        </p:nvSpPr>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Genealogy In the News</a:t>
            </a:r>
          </a:p>
        </p:txBody>
      </p:sp>
    </p:spTree>
    <p:extLst>
      <p:ext uri="{BB962C8B-B14F-4D97-AF65-F5344CB8AC3E}">
        <p14:creationId xmlns:p14="http://schemas.microsoft.com/office/powerpoint/2010/main" val="38614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 calcmode="lin" valueType="num">
                                      <p:cBhvr>
                                        <p:cTn id="9" dur="1500" fill="hold"/>
                                        <p:tgtEl>
                                          <p:spTgt spid="9"/>
                                        </p:tgtEl>
                                        <p:attrNameLst>
                                          <p:attrName>style.rotation</p:attrName>
                                        </p:attrNameLst>
                                      </p:cBhvr>
                                      <p:tavLst>
                                        <p:tav tm="0">
                                          <p:val>
                                            <p:fltVal val="90"/>
                                          </p:val>
                                        </p:tav>
                                        <p:tav tm="100000">
                                          <p:val>
                                            <p:fltVal val="0"/>
                                          </p:val>
                                        </p:tav>
                                      </p:tavLst>
                                    </p:anim>
                                    <p:animEffect transition="in" filter="fade">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B40E822-D312-7D95-2B52-03F3E1ABCFDE}"/>
              </a:ext>
            </a:extLst>
          </p:cNvPr>
          <p:cNvSpPr>
            <a:spLocks noGrp="1"/>
          </p:cNvSpPr>
          <p:nvPr>
            <p:ph type="title"/>
          </p:nvPr>
        </p:nvSpPr>
        <p:spPr>
          <a:xfrm>
            <a:off x="836612" y="152400"/>
            <a:ext cx="10444480" cy="1431924"/>
          </a:xfrm>
        </p:spPr>
        <p:txBody>
          <a:bodyPr>
            <a:normAutofit fontScale="90000"/>
          </a:bodyPr>
          <a:lstStyle/>
          <a:p>
            <a:pPr algn="ctr"/>
            <a:r>
              <a:rPr lang="en-US" sz="4000" b="1" dirty="0">
                <a:solidFill>
                  <a:srgbClr val="002060"/>
                </a:solidFill>
                <a:latin typeface="Times New Roman" panose="02020603050405020304" pitchFamily="18" charset="0"/>
                <a:cs typeface="Times New Roman" panose="02020603050405020304" pitchFamily="18" charset="0"/>
              </a:rPr>
              <a:t>The Power of the Tool</a:t>
            </a:r>
            <a:br>
              <a:rPr lang="en-US" b="1" dirty="0">
                <a:solidFill>
                  <a:srgbClr val="002060"/>
                </a:solidFill>
                <a:latin typeface="Times New Roman" panose="02020603050405020304" pitchFamily="18" charset="0"/>
                <a:cs typeface="Times New Roman" panose="02020603050405020304" pitchFamily="18" charset="0"/>
              </a:rPr>
            </a:br>
            <a:r>
              <a:rPr lang="en-US" sz="2000" b="1" dirty="0">
                <a:solidFill>
                  <a:srgbClr val="002060"/>
                </a:solidFill>
                <a:latin typeface="Times New Roman" panose="02020603050405020304" pitchFamily="18" charset="0"/>
                <a:cs typeface="Times New Roman" panose="02020603050405020304" pitchFamily="18" charset="0"/>
              </a:rPr>
              <a:t>-credit to Steve Kramer, </a:t>
            </a:r>
            <a:r>
              <a:rPr lang="en-US" sz="2000" b="1" dirty="0" err="1">
                <a:solidFill>
                  <a:srgbClr val="002060"/>
                </a:solidFill>
                <a:latin typeface="Times New Roman" panose="02020603050405020304" pitchFamily="18" charset="0"/>
                <a:cs typeface="Times New Roman" panose="02020603050405020304" pitchFamily="18" charset="0"/>
              </a:rPr>
              <a:t>Indago</a:t>
            </a:r>
            <a:r>
              <a:rPr lang="en-US" sz="2000" b="1" dirty="0">
                <a:solidFill>
                  <a:srgbClr val="002060"/>
                </a:solidFill>
                <a:latin typeface="Times New Roman" panose="02020603050405020304" pitchFamily="18" charset="0"/>
                <a:cs typeface="Times New Roman" panose="02020603050405020304" pitchFamily="18" charset="0"/>
              </a:rPr>
              <a:t> Solutions, former FBI</a:t>
            </a:r>
            <a:br>
              <a:rPr lang="en-US" sz="2000" b="1" dirty="0">
                <a:solidFill>
                  <a:srgbClr val="002060"/>
                </a:solidFill>
                <a:latin typeface="Times New Roman" panose="02020603050405020304" pitchFamily="18" charset="0"/>
                <a:cs typeface="Times New Roman" panose="02020603050405020304" pitchFamily="18" charset="0"/>
              </a:rPr>
            </a:br>
            <a:r>
              <a:rPr lang="en-US" sz="2000" b="1" dirty="0">
                <a:solidFill>
                  <a:srgbClr val="002060"/>
                </a:solidFill>
                <a:latin typeface="Times New Roman" panose="02020603050405020304" pitchFamily="18" charset="0"/>
                <a:cs typeface="Times New Roman" panose="02020603050405020304" pitchFamily="18" charset="0"/>
              </a:rPr>
              <a:t>and Anne Marie Schubert, former Sacramento District Attorney </a:t>
            </a:r>
            <a:br>
              <a:rPr lang="en-US" sz="2000" b="1" dirty="0">
                <a:solidFill>
                  <a:srgbClr val="002060"/>
                </a:solidFill>
                <a:latin typeface="Times New Roman" panose="02020603050405020304" pitchFamily="18" charset="0"/>
                <a:cs typeface="Times New Roman" panose="02020603050405020304" pitchFamily="18" charset="0"/>
              </a:rPr>
            </a:b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4" name="Text Placeholder 13">
            <a:extLst>
              <a:ext uri="{FF2B5EF4-FFF2-40B4-BE49-F238E27FC236}">
                <a16:creationId xmlns:a16="http://schemas.microsoft.com/office/drawing/2014/main" id="{82EA9644-9C9F-E1FA-2375-A7862B9709A2}"/>
              </a:ext>
            </a:extLst>
          </p:cNvPr>
          <p:cNvSpPr>
            <a:spLocks noGrp="1"/>
          </p:cNvSpPr>
          <p:nvPr>
            <p:ph type="body" idx="1"/>
          </p:nvPr>
        </p:nvSpPr>
        <p:spPr>
          <a:xfrm>
            <a:off x="839788" y="1605280"/>
            <a:ext cx="5157787" cy="544194"/>
          </a:xfrm>
        </p:spPr>
        <p:txBody>
          <a:bodyPr>
            <a:normAutofit/>
          </a:bodyPr>
          <a:lstStyle/>
          <a:p>
            <a:pPr algn="ctr"/>
            <a:r>
              <a:rPr lang="en-US" sz="2800" dirty="0">
                <a:solidFill>
                  <a:srgbClr val="002060"/>
                </a:solidFill>
                <a:latin typeface="Times New Roman" panose="02020603050405020304" pitchFamily="18" charset="0"/>
                <a:cs typeface="Times New Roman" panose="02020603050405020304" pitchFamily="18" charset="0"/>
              </a:rPr>
              <a:t>Before Using FIGG</a:t>
            </a:r>
          </a:p>
        </p:txBody>
      </p:sp>
      <p:sp>
        <p:nvSpPr>
          <p:cNvPr id="15" name="Content Placeholder 14">
            <a:extLst>
              <a:ext uri="{FF2B5EF4-FFF2-40B4-BE49-F238E27FC236}">
                <a16:creationId xmlns:a16="http://schemas.microsoft.com/office/drawing/2014/main" id="{9BF352FA-199A-485E-82EE-ED9B88EDBC35}"/>
              </a:ext>
            </a:extLst>
          </p:cNvPr>
          <p:cNvSpPr>
            <a:spLocks noGrp="1"/>
          </p:cNvSpPr>
          <p:nvPr>
            <p:ph sz="half" idx="2"/>
          </p:nvPr>
        </p:nvSpPr>
        <p:spPr>
          <a:xfrm>
            <a:off x="839788" y="2265679"/>
            <a:ext cx="5157787" cy="4210527"/>
          </a:xfrm>
        </p:spPr>
        <p:txBody>
          <a:bodyPr>
            <a:normAutofit lnSpcReduction="10000"/>
          </a:bodyPr>
          <a:lstStyle/>
          <a:p>
            <a:r>
              <a:rPr lang="en-US" dirty="0">
                <a:solidFill>
                  <a:srgbClr val="002060"/>
                </a:solidFill>
                <a:latin typeface="Times New Roman" panose="02020603050405020304" pitchFamily="18" charset="0"/>
                <a:cs typeface="Times New Roman" panose="02020603050405020304" pitchFamily="18" charset="0"/>
              </a:rPr>
              <a:t>Took 43 years to solve the Golden State Killer cases</a:t>
            </a:r>
          </a:p>
          <a:p>
            <a:r>
              <a:rPr lang="en-US" dirty="0">
                <a:solidFill>
                  <a:srgbClr val="002060"/>
                </a:solidFill>
                <a:latin typeface="Times New Roman" panose="02020603050405020304" pitchFamily="18" charset="0"/>
                <a:cs typeface="Times New Roman" panose="02020603050405020304" pitchFamily="18" charset="0"/>
              </a:rPr>
              <a:t>650 investigators over the years and 15 LE agencies</a:t>
            </a:r>
          </a:p>
          <a:p>
            <a:r>
              <a:rPr lang="en-US" dirty="0">
                <a:solidFill>
                  <a:srgbClr val="002060"/>
                </a:solidFill>
                <a:latin typeface="Times New Roman" panose="02020603050405020304" pitchFamily="18" charset="0"/>
                <a:cs typeface="Times New Roman" panose="02020603050405020304" pitchFamily="18" charset="0"/>
              </a:rPr>
              <a:t>8000 persons of interest/300 people swabbed for DNA</a:t>
            </a:r>
          </a:p>
          <a:p>
            <a:r>
              <a:rPr lang="en-US" dirty="0">
                <a:solidFill>
                  <a:srgbClr val="002060"/>
                </a:solidFill>
                <a:latin typeface="Times New Roman" panose="02020603050405020304" pitchFamily="18" charset="0"/>
                <a:cs typeface="Times New Roman" panose="02020603050405020304" pitchFamily="18" charset="0"/>
              </a:rPr>
              <a:t>200k man/woman hours=$10 million dollars</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16" name="Text Placeholder 15">
            <a:extLst>
              <a:ext uri="{FF2B5EF4-FFF2-40B4-BE49-F238E27FC236}">
                <a16:creationId xmlns:a16="http://schemas.microsoft.com/office/drawing/2014/main" id="{89627F2B-FBD7-EA9A-A021-A6FA5DBFEC9C}"/>
              </a:ext>
            </a:extLst>
          </p:cNvPr>
          <p:cNvSpPr>
            <a:spLocks noGrp="1"/>
          </p:cNvSpPr>
          <p:nvPr>
            <p:ph type="body" sz="quarter" idx="3"/>
          </p:nvPr>
        </p:nvSpPr>
        <p:spPr>
          <a:xfrm>
            <a:off x="6172200" y="1452879"/>
            <a:ext cx="5183188" cy="696596"/>
          </a:xfrm>
        </p:spPr>
        <p:txBody>
          <a:bodyPr>
            <a:normAutofit/>
          </a:bodyPr>
          <a:lstStyle/>
          <a:p>
            <a:pPr algn="ctr"/>
            <a:r>
              <a:rPr lang="en-US" sz="2800" dirty="0">
                <a:solidFill>
                  <a:srgbClr val="002060"/>
                </a:solidFill>
                <a:latin typeface="Times New Roman" panose="02020603050405020304" pitchFamily="18" charset="0"/>
                <a:cs typeface="Times New Roman" panose="02020603050405020304" pitchFamily="18" charset="0"/>
              </a:rPr>
              <a:t>After Using FIGG</a:t>
            </a:r>
          </a:p>
        </p:txBody>
      </p:sp>
      <p:sp>
        <p:nvSpPr>
          <p:cNvPr id="17" name="Content Placeholder 16">
            <a:extLst>
              <a:ext uri="{FF2B5EF4-FFF2-40B4-BE49-F238E27FC236}">
                <a16:creationId xmlns:a16="http://schemas.microsoft.com/office/drawing/2014/main" id="{35441CB2-FF29-38F5-4D87-C54ED7E87BCB}"/>
              </a:ext>
            </a:extLst>
          </p:cNvPr>
          <p:cNvSpPr>
            <a:spLocks noGrp="1"/>
          </p:cNvSpPr>
          <p:nvPr>
            <p:ph sz="quarter" idx="4"/>
          </p:nvPr>
        </p:nvSpPr>
        <p:spPr>
          <a:xfrm>
            <a:off x="6172200" y="2265679"/>
            <a:ext cx="5183188" cy="3545841"/>
          </a:xfrm>
        </p:spPr>
        <p:txBody>
          <a:bodyPr>
            <a:normAutofit lnSpcReduction="10000"/>
          </a:bodyPr>
          <a:lstStyle/>
          <a:p>
            <a:r>
              <a:rPr lang="en-US" dirty="0">
                <a:solidFill>
                  <a:srgbClr val="002060"/>
                </a:solidFill>
                <a:latin typeface="Times New Roman" panose="02020603050405020304" pitchFamily="18" charset="0"/>
                <a:cs typeface="Times New Roman" panose="02020603050405020304" pitchFamily="18" charset="0"/>
              </a:rPr>
              <a:t>Took 63 days to identify Joseph James DeAngelo as the Golden State Killer</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6 people to work the family tree</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$217 (cost of SNP testing back then)</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5FF0A56-28E0-2C99-7EA4-BD528939BC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DDD58-D8DD-4246-BF3E-601380F8B977}" type="slidenum">
              <a:rPr kumimoji="0" lang="en-US" sz="1200" b="0" i="0" u="none" strike="noStrike" kern="1200" cap="none" spc="0" normalizeH="0" baseline="0" noProof="0" smtClean="0">
                <a:ln>
                  <a:noFill/>
                </a:ln>
                <a:solidFill>
                  <a:srgbClr val="000000"/>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Segoe UI Light"/>
              <a:ea typeface="+mn-ea"/>
              <a:cs typeface="+mn-cs"/>
            </a:endParaRPr>
          </a:p>
        </p:txBody>
      </p:sp>
    </p:spTree>
    <p:extLst>
      <p:ext uri="{BB962C8B-B14F-4D97-AF65-F5344CB8AC3E}">
        <p14:creationId xmlns:p14="http://schemas.microsoft.com/office/powerpoint/2010/main" val="54301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50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75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1000"/>
                                        <p:tgtEl>
                                          <p:spTgt spid="15">
                                            <p:txEl>
                                              <p:pRg st="0" end="0"/>
                                            </p:txEl>
                                          </p:spTgt>
                                        </p:tgtEl>
                                      </p:cBhvr>
                                    </p:animEffect>
                                  </p:childTnLst>
                                </p:cTn>
                              </p:par>
                            </p:childTnLst>
                          </p:cTn>
                        </p:par>
                        <p:par>
                          <p:cTn id="18" fill="hold">
                            <p:stCondLst>
                              <p:cond delay="3250"/>
                            </p:stCondLst>
                            <p:childTnLst>
                              <p:par>
                                <p:cTn id="19" presetID="10" presetClass="entr" presetSubtype="0" fill="hold" grpId="0" nodeType="afterEffect">
                                  <p:stCondLst>
                                    <p:cond delay="75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1000"/>
                                        <p:tgtEl>
                                          <p:spTgt spid="15">
                                            <p:txEl>
                                              <p:pRg st="1" end="1"/>
                                            </p:txEl>
                                          </p:spTgt>
                                        </p:tgtEl>
                                      </p:cBhvr>
                                    </p:animEffect>
                                  </p:childTnLst>
                                </p:cTn>
                              </p:par>
                            </p:childTnLst>
                          </p:cTn>
                        </p:par>
                        <p:par>
                          <p:cTn id="22" fill="hold">
                            <p:stCondLst>
                              <p:cond delay="5000"/>
                            </p:stCondLst>
                            <p:childTnLst>
                              <p:par>
                                <p:cTn id="23" presetID="10" presetClass="entr" presetSubtype="0" fill="hold" grpId="0" nodeType="afterEffect">
                                  <p:stCondLst>
                                    <p:cond delay="75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1000"/>
                                        <p:tgtEl>
                                          <p:spTgt spid="15">
                                            <p:txEl>
                                              <p:pRg st="2" end="2"/>
                                            </p:txEl>
                                          </p:spTgt>
                                        </p:tgtEl>
                                      </p:cBhvr>
                                    </p:animEffect>
                                  </p:childTnLst>
                                </p:cTn>
                              </p:par>
                            </p:childTnLst>
                          </p:cTn>
                        </p:par>
                        <p:par>
                          <p:cTn id="26" fill="hold">
                            <p:stCondLst>
                              <p:cond delay="6750"/>
                            </p:stCondLst>
                            <p:childTnLst>
                              <p:par>
                                <p:cTn id="27" presetID="10" presetClass="entr" presetSubtype="0" fill="hold" grpId="0" nodeType="afterEffect">
                                  <p:stCondLst>
                                    <p:cond delay="750"/>
                                  </p:stCondLst>
                                  <p:childTnLst>
                                    <p:set>
                                      <p:cBhvr>
                                        <p:cTn id="28" dur="1" fill="hold">
                                          <p:stCondLst>
                                            <p:cond delay="0"/>
                                          </p:stCondLst>
                                        </p:cTn>
                                        <p:tgtEl>
                                          <p:spTgt spid="15">
                                            <p:txEl>
                                              <p:pRg st="3" end="3"/>
                                            </p:txEl>
                                          </p:spTgt>
                                        </p:tgtEl>
                                        <p:attrNameLst>
                                          <p:attrName>style.visibility</p:attrName>
                                        </p:attrNameLst>
                                      </p:cBhvr>
                                      <p:to>
                                        <p:strVal val="visible"/>
                                      </p:to>
                                    </p:set>
                                    <p:animEffect transition="in" filter="fade">
                                      <p:cBhvr>
                                        <p:cTn id="29" dur="1000"/>
                                        <p:tgtEl>
                                          <p:spTgt spid="15">
                                            <p:txEl>
                                              <p:pRg st="3" end="3"/>
                                            </p:txEl>
                                          </p:spTgt>
                                        </p:tgtEl>
                                      </p:cBhvr>
                                    </p:animEffect>
                                  </p:childTnLst>
                                </p:cTn>
                              </p:par>
                            </p:childTnLst>
                          </p:cTn>
                        </p:par>
                        <p:par>
                          <p:cTn id="30" fill="hold">
                            <p:stCondLst>
                              <p:cond delay="8500"/>
                            </p:stCondLst>
                            <p:childTnLst>
                              <p:par>
                                <p:cTn id="31" presetID="2" presetClass="entr" presetSubtype="4" fill="hold" grpId="0" nodeType="afterEffect">
                                  <p:stCondLst>
                                    <p:cond delay="75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0"/>
                            </p:stCondLst>
                            <p:childTnLst>
                              <p:par>
                                <p:cTn id="36" presetID="10" presetClass="entr" presetSubtype="0" fill="hold" grpId="0" nodeType="afterEffect">
                                  <p:stCondLst>
                                    <p:cond delay="75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1000"/>
                                        <p:tgtEl>
                                          <p:spTgt spid="17">
                                            <p:txEl>
                                              <p:pRg st="0" end="0"/>
                                            </p:txEl>
                                          </p:spTgt>
                                        </p:tgtEl>
                                      </p:cBhvr>
                                    </p:animEffect>
                                  </p:childTnLst>
                                </p:cTn>
                              </p:par>
                            </p:childTnLst>
                          </p:cTn>
                        </p:par>
                        <p:par>
                          <p:cTn id="39" fill="hold">
                            <p:stCondLst>
                              <p:cond delay="11750"/>
                            </p:stCondLst>
                            <p:childTnLst>
                              <p:par>
                                <p:cTn id="40" presetID="10" presetClass="entr" presetSubtype="0" fill="hold" grpId="0" nodeType="afterEffect">
                                  <p:stCondLst>
                                    <p:cond delay="750"/>
                                  </p:stCondLst>
                                  <p:childTnLst>
                                    <p:set>
                                      <p:cBhvr>
                                        <p:cTn id="41" dur="1" fill="hold">
                                          <p:stCondLst>
                                            <p:cond delay="0"/>
                                          </p:stCondLst>
                                        </p:cTn>
                                        <p:tgtEl>
                                          <p:spTgt spid="17">
                                            <p:txEl>
                                              <p:pRg st="2" end="2"/>
                                            </p:txEl>
                                          </p:spTgt>
                                        </p:tgtEl>
                                        <p:attrNameLst>
                                          <p:attrName>style.visibility</p:attrName>
                                        </p:attrNameLst>
                                      </p:cBhvr>
                                      <p:to>
                                        <p:strVal val="visible"/>
                                      </p:to>
                                    </p:set>
                                    <p:animEffect transition="in" filter="fade">
                                      <p:cBhvr>
                                        <p:cTn id="42" dur="1000"/>
                                        <p:tgtEl>
                                          <p:spTgt spid="17">
                                            <p:txEl>
                                              <p:pRg st="2" end="2"/>
                                            </p:txEl>
                                          </p:spTgt>
                                        </p:tgtEl>
                                      </p:cBhvr>
                                    </p:animEffect>
                                  </p:childTnLst>
                                </p:cTn>
                              </p:par>
                            </p:childTnLst>
                          </p:cTn>
                        </p:par>
                        <p:par>
                          <p:cTn id="43" fill="hold">
                            <p:stCondLst>
                              <p:cond delay="13500"/>
                            </p:stCondLst>
                            <p:childTnLst>
                              <p:par>
                                <p:cTn id="44" presetID="10" presetClass="entr" presetSubtype="0" fill="hold" grpId="0" nodeType="afterEffect">
                                  <p:stCondLst>
                                    <p:cond delay="750"/>
                                  </p:stCondLst>
                                  <p:childTnLst>
                                    <p:set>
                                      <p:cBhvr>
                                        <p:cTn id="45" dur="1" fill="hold">
                                          <p:stCondLst>
                                            <p:cond delay="0"/>
                                          </p:stCondLst>
                                        </p:cTn>
                                        <p:tgtEl>
                                          <p:spTgt spid="17">
                                            <p:txEl>
                                              <p:pRg st="4" end="4"/>
                                            </p:txEl>
                                          </p:spTgt>
                                        </p:tgtEl>
                                        <p:attrNameLst>
                                          <p:attrName>style.visibility</p:attrName>
                                        </p:attrNameLst>
                                      </p:cBhvr>
                                      <p:to>
                                        <p:strVal val="visible"/>
                                      </p:to>
                                    </p:set>
                                    <p:animEffect transition="in" filter="fade">
                                      <p:cBhvr>
                                        <p:cTn id="46" dur="1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15" grpId="0" uiExpand="1" build="p"/>
      <p:bldP spid="16" grpId="0" build="p"/>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5260-197E-4008-A99B-F941A3367EB6}"/>
              </a:ext>
            </a:extLst>
          </p:cNvPr>
          <p:cNvSpPr>
            <a:spLocks noGrp="1"/>
          </p:cNvSpPr>
          <p:nvPr>
            <p:ph type="title"/>
          </p:nvPr>
        </p:nvSpPr>
        <p:spPr/>
        <p:txBody>
          <a:bodyPr/>
          <a:lstStyle/>
          <a:p>
            <a:r>
              <a:rPr lang="en-US" dirty="0"/>
              <a:t>Conventional DNA Testing</a:t>
            </a:r>
          </a:p>
        </p:txBody>
      </p:sp>
      <p:sp>
        <p:nvSpPr>
          <p:cNvPr id="3" name="Content Placeholder 2">
            <a:extLst>
              <a:ext uri="{FF2B5EF4-FFF2-40B4-BE49-F238E27FC236}">
                <a16:creationId xmlns:a16="http://schemas.microsoft.com/office/drawing/2014/main" id="{A14E2814-00BD-4150-84DF-82E8267E1552}"/>
              </a:ext>
            </a:extLst>
          </p:cNvPr>
          <p:cNvSpPr>
            <a:spLocks noGrp="1"/>
          </p:cNvSpPr>
          <p:nvPr>
            <p:ph idx="1"/>
          </p:nvPr>
        </p:nvSpPr>
        <p:spPr/>
        <p:txBody>
          <a:bodyPr/>
          <a:lstStyle/>
          <a:p>
            <a:r>
              <a:rPr lang="en-US" dirty="0"/>
              <a:t>What if – the person of interest is not in the database because he hasn’t committed a qualifying crime that would allow his profile to be entered into the database? </a:t>
            </a:r>
          </a:p>
          <a:p>
            <a:endParaRPr lang="en-US" dirty="0"/>
          </a:p>
          <a:p>
            <a:endParaRPr lang="en-US" dirty="0"/>
          </a:p>
        </p:txBody>
      </p:sp>
    </p:spTree>
    <p:extLst>
      <p:ext uri="{BB962C8B-B14F-4D97-AF65-F5344CB8AC3E}">
        <p14:creationId xmlns:p14="http://schemas.microsoft.com/office/powerpoint/2010/main" val="213417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1DE063F-4A14-397B-897F-9617297D6F68}"/>
              </a:ext>
            </a:extLst>
          </p:cNvPr>
          <p:cNvSpPr>
            <a:spLocks noGrp="1"/>
          </p:cNvSpPr>
          <p:nvPr>
            <p:ph idx="1"/>
          </p:nvPr>
        </p:nvSpPr>
        <p:spPr>
          <a:xfrm>
            <a:off x="838200" y="1981200"/>
            <a:ext cx="10515600" cy="4343400"/>
          </a:xfrm>
        </p:spPr>
        <p:txBody>
          <a:bodyPr>
            <a:normAutofit fontScale="92500"/>
          </a:bodyPr>
          <a:lstStyle/>
          <a:p>
            <a:pPr>
              <a:buFont typeface="Wingdings" panose="05000000000000000000" pitchFamily="2" charset="2"/>
              <a:buChar char="v"/>
            </a:pPr>
            <a:r>
              <a:rPr lang="en-US" sz="3200" dirty="0">
                <a:solidFill>
                  <a:srgbClr val="002060"/>
                </a:solidFill>
                <a:latin typeface="Times New Roman" panose="02020603050405020304" pitchFamily="18" charset="0"/>
                <a:cs typeface="Times New Roman" panose="02020603050405020304" pitchFamily="18" charset="0"/>
              </a:rPr>
              <a:t> Law enforcement does not have access to medical information when they use genealogy databases. They have information on how families are related within centimorgans “</a:t>
            </a:r>
            <a:r>
              <a:rPr lang="en-US" sz="3200" dirty="0" err="1">
                <a:solidFill>
                  <a:srgbClr val="002060"/>
                </a:solidFill>
                <a:latin typeface="Times New Roman" panose="02020603050405020304" pitchFamily="18" charset="0"/>
                <a:cs typeface="Times New Roman" panose="02020603050405020304" pitchFamily="18" charset="0"/>
              </a:rPr>
              <a:t>cM</a:t>
            </a:r>
            <a:r>
              <a:rPr lang="en-US" sz="3200" dirty="0">
                <a:solidFill>
                  <a:srgbClr val="002060"/>
                </a:solidFill>
                <a:latin typeface="Times New Roman" panose="02020603050405020304" pitchFamily="18" charset="0"/>
                <a:cs typeface="Times New Roman" panose="02020603050405020304" pitchFamily="18" charset="0"/>
              </a:rPr>
              <a:t>” so they can begin building and researching family trees and histories.</a:t>
            </a:r>
          </a:p>
          <a:p>
            <a:pPr marL="0" indent="0">
              <a:buNone/>
            </a:pPr>
            <a:endParaRPr lang="en-US" sz="30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3000" dirty="0">
                <a:solidFill>
                  <a:srgbClr val="002060"/>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FIGG only provides law enforcement with a lead. Detectives must still conduct further investigation by obtaining subsequent samples and confirming the lead by using a one-to-one STR test to make sure they have the right individual.</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BB74718-3F3C-EF05-0C47-3DD87BECE9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DDD58-D8DD-4246-BF3E-601380F8B977}" type="slidenum">
              <a:rPr kumimoji="0" lang="en-US" sz="1200" b="0" i="0" u="none" strike="noStrike" kern="1200" cap="none" spc="0" normalizeH="0" baseline="0" noProof="0" smtClean="0">
                <a:ln>
                  <a:noFill/>
                </a:ln>
                <a:solidFill>
                  <a:srgbClr val="000000"/>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8" name="Title 7">
            <a:extLst>
              <a:ext uri="{FF2B5EF4-FFF2-40B4-BE49-F238E27FC236}">
                <a16:creationId xmlns:a16="http://schemas.microsoft.com/office/drawing/2014/main" id="{5892F607-BDE7-C364-90D5-897EC1B76B65}"/>
              </a:ext>
            </a:extLst>
          </p:cNvPr>
          <p:cNvSpPr>
            <a:spLocks noGrp="1"/>
          </p:cNvSpPr>
          <p:nvPr>
            <p:ph type="title"/>
          </p:nvPr>
        </p:nvSpPr>
        <p:spPr>
          <a:xfrm>
            <a:off x="838200" y="304800"/>
            <a:ext cx="10515600" cy="1012384"/>
          </a:xfrm>
        </p:spPr>
        <p:txBody>
          <a:bodyPr>
            <a:normAutofit/>
          </a:bodyPr>
          <a:lstStyle/>
          <a:p>
            <a:pPr algn="ctr"/>
            <a:r>
              <a:rPr lang="en-US" sz="5400" b="1" dirty="0">
                <a:solidFill>
                  <a:srgbClr val="002060"/>
                </a:solidFill>
                <a:latin typeface="Times New Roman" panose="02020603050405020304" pitchFamily="18" charset="0"/>
                <a:cs typeface="Times New Roman" panose="02020603050405020304" pitchFamily="18" charset="0"/>
              </a:rPr>
              <a:t>Facts about FIGG</a:t>
            </a:r>
          </a:p>
        </p:txBody>
      </p:sp>
    </p:spTree>
    <p:extLst>
      <p:ext uri="{BB962C8B-B14F-4D97-AF65-F5344CB8AC3E}">
        <p14:creationId xmlns:p14="http://schemas.microsoft.com/office/powerpoint/2010/main" val="267348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E9964B-69D6-534F-53A8-F69E9A5DB114}"/>
              </a:ext>
            </a:extLst>
          </p:cNvPr>
          <p:cNvSpPr>
            <a:spLocks noGrp="1"/>
          </p:cNvSpPr>
          <p:nvPr>
            <p:ph idx="1"/>
          </p:nvPr>
        </p:nvSpPr>
        <p:spPr>
          <a:xfrm>
            <a:off x="838200" y="1219200"/>
            <a:ext cx="10515600" cy="5029200"/>
          </a:xfrm>
        </p:spPr>
        <p:txBody>
          <a:bodyPr>
            <a:normAutofit/>
          </a:bodyPr>
          <a:lstStyle/>
          <a:p>
            <a:pPr>
              <a:buFont typeface="Wingdings" panose="05000000000000000000" pitchFamily="2" charset="2"/>
              <a:buChar char="v"/>
            </a:pPr>
            <a:endParaRPr lang="en-US" sz="2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3200" dirty="0">
                <a:solidFill>
                  <a:srgbClr val="002060"/>
                </a:solidFill>
                <a:latin typeface="Times New Roman" panose="02020603050405020304" pitchFamily="18" charset="0"/>
                <a:cs typeface="Times New Roman" panose="02020603050405020304" pitchFamily="18" charset="0"/>
              </a:rPr>
              <a:t> Ancestry.com, 23 and Me, and others do not allow law enforcement to use their databases. Only Family Tree DNA and </a:t>
            </a:r>
            <a:r>
              <a:rPr lang="en-US" sz="3200" dirty="0" err="1">
                <a:solidFill>
                  <a:srgbClr val="002060"/>
                </a:solidFill>
                <a:latin typeface="Times New Roman" panose="02020603050405020304" pitchFamily="18" charset="0"/>
                <a:cs typeface="Times New Roman" panose="02020603050405020304" pitchFamily="18" charset="0"/>
              </a:rPr>
              <a:t>GEDmatch</a:t>
            </a:r>
            <a:r>
              <a:rPr lang="en-US" sz="3200" dirty="0">
                <a:solidFill>
                  <a:srgbClr val="002060"/>
                </a:solidFill>
                <a:latin typeface="Times New Roman" panose="02020603050405020304" pitchFamily="18" charset="0"/>
                <a:cs typeface="Times New Roman" panose="02020603050405020304" pitchFamily="18" charset="0"/>
              </a:rPr>
              <a:t> allow law enforcement to use their databases, and both require their users to “opt-in or out" before allowing law enforcement to find genetic relatives</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800" dirty="0">
                <a:solidFill>
                  <a:srgbClr val="002060"/>
                </a:solidFill>
                <a:latin typeface="Times New Roman" panose="02020603050405020304" pitchFamily="18" charset="0"/>
                <a:cs typeface="Times New Roman" panose="02020603050405020304" pitchFamily="18" charset="0"/>
              </a:rPr>
              <a:t> More than </a:t>
            </a:r>
            <a:r>
              <a:rPr lang="en-US" sz="3200" dirty="0">
                <a:solidFill>
                  <a:srgbClr val="002060"/>
                </a:solidFill>
                <a:latin typeface="Times New Roman" panose="02020603050405020304" pitchFamily="18" charset="0"/>
                <a:cs typeface="Times New Roman" panose="02020603050405020304" pitchFamily="18" charset="0"/>
              </a:rPr>
              <a:t>75% of all new </a:t>
            </a:r>
            <a:r>
              <a:rPr lang="en-US" sz="3200" dirty="0" err="1">
                <a:solidFill>
                  <a:srgbClr val="002060"/>
                </a:solidFill>
                <a:latin typeface="Times New Roman" panose="02020603050405020304" pitchFamily="18" charset="0"/>
                <a:cs typeface="Times New Roman" panose="02020603050405020304" pitchFamily="18" charset="0"/>
              </a:rPr>
              <a:t>GEDmatch</a:t>
            </a:r>
            <a:r>
              <a:rPr lang="en-US" sz="3200" dirty="0">
                <a:solidFill>
                  <a:srgbClr val="002060"/>
                </a:solidFill>
                <a:latin typeface="Times New Roman" panose="02020603050405020304" pitchFamily="18" charset="0"/>
                <a:cs typeface="Times New Roman" panose="02020603050405020304" pitchFamily="18" charset="0"/>
              </a:rPr>
              <a:t> users “opt in” for law enforcement to use its databases</a:t>
            </a:r>
          </a:p>
          <a:p>
            <a:pPr>
              <a:buFont typeface="Wingdings" panose="05000000000000000000" pitchFamily="2" charset="2"/>
              <a:buChar char="v"/>
            </a:pPr>
            <a:endParaRPr lang="en-US" sz="3200" dirty="0">
              <a:solidFill>
                <a:srgbClr val="002060"/>
              </a:solidFill>
              <a:latin typeface="Times New Roman" panose="02020603050405020304" pitchFamily="18"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8230C14A-BD19-4DAC-235E-0F01A6F5F5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DDD58-D8DD-4246-BF3E-601380F8B977}" type="slidenum">
              <a:rPr kumimoji="0" lang="en-US" sz="1200" b="0" i="0" u="none" strike="noStrike" kern="1200" cap="none" spc="0" normalizeH="0" baseline="0" noProof="0" smtClean="0">
                <a:ln>
                  <a:noFill/>
                </a:ln>
                <a:solidFill>
                  <a:srgbClr val="000000"/>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4" name="Title 3">
            <a:extLst>
              <a:ext uri="{FF2B5EF4-FFF2-40B4-BE49-F238E27FC236}">
                <a16:creationId xmlns:a16="http://schemas.microsoft.com/office/drawing/2014/main" id="{3999EC9F-883B-DBCF-4E22-EE826F3990BB}"/>
              </a:ext>
            </a:extLst>
          </p:cNvPr>
          <p:cNvSpPr>
            <a:spLocks noGrp="1"/>
          </p:cNvSpPr>
          <p:nvPr>
            <p:ph type="title"/>
          </p:nvPr>
        </p:nvSpPr>
        <p:spPr/>
        <p:txBody>
          <a:bodyPr>
            <a:normAutofit/>
          </a:bodyPr>
          <a:lstStyle/>
          <a:p>
            <a:pPr algn="ctr"/>
            <a:r>
              <a:rPr lang="en-US" sz="5400" b="1" dirty="0">
                <a:solidFill>
                  <a:srgbClr val="002060"/>
                </a:solidFill>
                <a:latin typeface="Times New Roman" panose="02020603050405020304" pitchFamily="18" charset="0"/>
                <a:cs typeface="Times New Roman" panose="02020603050405020304" pitchFamily="18" charset="0"/>
              </a:rPr>
              <a:t>Facts about FIGG</a:t>
            </a:r>
            <a:endParaRPr lang="en-US" sz="5400" dirty="0"/>
          </a:p>
        </p:txBody>
      </p:sp>
    </p:spTree>
    <p:extLst>
      <p:ext uri="{BB962C8B-B14F-4D97-AF65-F5344CB8AC3E}">
        <p14:creationId xmlns:p14="http://schemas.microsoft.com/office/powerpoint/2010/main" val="12246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5BC07-BFF3-B51D-9237-738E3E65AC73}"/>
              </a:ext>
            </a:extLst>
          </p:cNvPr>
          <p:cNvSpPr>
            <a:spLocks noGrp="1"/>
          </p:cNvSpPr>
          <p:nvPr>
            <p:ph idx="1"/>
          </p:nvPr>
        </p:nvSpPr>
        <p:spPr>
          <a:xfrm>
            <a:off x="838200" y="914400"/>
            <a:ext cx="10515600" cy="5560220"/>
          </a:xfrm>
        </p:spPr>
        <p:txBody>
          <a:bodyPr>
            <a:normAutofit/>
          </a:bodyPr>
          <a:lstStyle/>
          <a:p>
            <a:r>
              <a:rPr lang="en-US" sz="3200" dirty="0">
                <a:solidFill>
                  <a:srgbClr val="002060"/>
                </a:solidFill>
                <a:latin typeface="Times New Roman" panose="02020603050405020304" pitchFamily="18" charset="0"/>
                <a:cs typeface="Times New Roman" panose="02020603050405020304" pitchFamily="18" charset="0"/>
              </a:rPr>
              <a:t>Art. 38.35 of the Texas Code of Criminal Procedure </a:t>
            </a:r>
          </a:p>
          <a:p>
            <a:pPr lvl="2">
              <a:buFont typeface="Wingdings" panose="05000000000000000000" pitchFamily="2" charset="2"/>
              <a:buChar char="§"/>
            </a:pPr>
            <a:r>
              <a:rPr lang="en-US" sz="2400" dirty="0">
                <a:solidFill>
                  <a:srgbClr val="002060"/>
                </a:solidFill>
                <a:latin typeface="Times New Roman" panose="02020603050405020304" pitchFamily="18" charset="0"/>
                <a:cs typeface="Times New Roman" panose="02020603050405020304" pitchFamily="18" charset="0"/>
              </a:rPr>
              <a:t>Be careful if using labs to do SNP testing that are not accredited by the TFSC </a:t>
            </a:r>
            <a:r>
              <a:rPr lang="en-US" sz="2400" dirty="0">
                <a:solidFill>
                  <a:srgbClr val="002060"/>
                </a:solidFill>
                <a:latin typeface="Times New Roman" panose="02020603050405020304" pitchFamily="18" charset="0"/>
                <a:cs typeface="Times New Roman" panose="02020603050405020304" pitchFamily="18" charset="0"/>
                <a:hlinkClick r:id="rId2"/>
              </a:rPr>
              <a:t>https://fsc.txcourts.gov/AccreditedLabPublic</a:t>
            </a:r>
            <a:endParaRPr lang="en-US" sz="24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Discovery</a:t>
            </a:r>
          </a:p>
          <a:p>
            <a:pPr lvl="2">
              <a:buFont typeface="Wingdings" panose="05000000000000000000" pitchFamily="2" charset="2"/>
              <a:buChar char="§"/>
            </a:pPr>
            <a:r>
              <a:rPr lang="en-US" sz="2400" dirty="0">
                <a:solidFill>
                  <a:srgbClr val="002060"/>
                </a:solidFill>
                <a:latin typeface="Times New Roman" panose="02020603050405020304" pitchFamily="18" charset="0"/>
                <a:cs typeface="Times New Roman" panose="02020603050405020304" pitchFamily="18" charset="0"/>
              </a:rPr>
              <a:t>Could be asked to turn over materials used during FIGG research. Some states have successfully fought these requests under Brady, but may not have as good of an argument under Michael Morton Act</a:t>
            </a:r>
          </a:p>
          <a:p>
            <a:r>
              <a:rPr lang="en-US" sz="3200" dirty="0">
                <a:solidFill>
                  <a:srgbClr val="002060"/>
                </a:solidFill>
                <a:latin typeface="Times New Roman" panose="02020603050405020304" pitchFamily="18" charset="0"/>
                <a:cs typeface="Times New Roman" panose="02020603050405020304" pitchFamily="18" charset="0"/>
              </a:rPr>
              <a:t>DOJ Guidelines</a:t>
            </a:r>
          </a:p>
          <a:p>
            <a:pPr lvl="2">
              <a:buFont typeface="Wingdings" panose="05000000000000000000" pitchFamily="2" charset="2"/>
              <a:buChar char="§"/>
            </a:pPr>
            <a:r>
              <a:rPr lang="en-US" sz="2400" dirty="0">
                <a:solidFill>
                  <a:srgbClr val="002060"/>
                </a:solidFill>
                <a:latin typeface="Times New Roman" panose="02020603050405020304" pitchFamily="18" charset="0"/>
                <a:cs typeface="Times New Roman" panose="02020603050405020304" pitchFamily="18" charset="0"/>
              </a:rPr>
              <a:t>Interim policy on FIGG with specific requirements before FIGG can be used including having an STR profile uploaded into CODIS and getting prosecutorial approval </a:t>
            </a:r>
            <a:r>
              <a:rPr lang="en-US" sz="2400" dirty="0">
                <a:solidFill>
                  <a:srgbClr val="002060"/>
                </a:solidFill>
                <a:latin typeface="Times New Roman" panose="02020603050405020304" pitchFamily="18" charset="0"/>
                <a:cs typeface="Times New Roman" panose="02020603050405020304" pitchFamily="18" charset="0"/>
                <a:hlinkClick r:id="rId3"/>
              </a:rPr>
              <a:t>https://www.justice.gov/olp/page/file/1204386/download</a:t>
            </a:r>
            <a:endParaRPr lang="en-US" sz="2400" dirty="0">
              <a:solidFill>
                <a:srgbClr val="002060"/>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2BBD1DE-A42A-846F-089F-647AB9841B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DDD58-D8DD-4246-BF3E-601380F8B977}" type="slidenum">
              <a:rPr kumimoji="0" lang="en-US" sz="1200" b="0" i="0" u="none" strike="noStrike" kern="1200" cap="none" spc="0" normalizeH="0" baseline="0" noProof="0" smtClean="0">
                <a:ln>
                  <a:noFill/>
                </a:ln>
                <a:solidFill>
                  <a:srgbClr val="000000"/>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4" name="Title 3">
            <a:extLst>
              <a:ext uri="{FF2B5EF4-FFF2-40B4-BE49-F238E27FC236}">
                <a16:creationId xmlns:a16="http://schemas.microsoft.com/office/drawing/2014/main" id="{D32F9D3B-B799-1CAE-F90E-D2EDF6CCB888}"/>
              </a:ext>
            </a:extLst>
          </p:cNvPr>
          <p:cNvSpPr>
            <a:spLocks noGrp="1"/>
          </p:cNvSpPr>
          <p:nvPr>
            <p:ph type="title"/>
          </p:nvPr>
        </p:nvSpPr>
        <p:spPr>
          <a:xfrm>
            <a:off x="838200" y="-8378"/>
            <a:ext cx="10515600" cy="712434"/>
          </a:xfrm>
        </p:spPr>
        <p:txBody>
          <a:bodyPr>
            <a:norm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Considerations About Using FIGG</a:t>
            </a:r>
          </a:p>
        </p:txBody>
      </p:sp>
    </p:spTree>
    <p:extLst>
      <p:ext uri="{BB962C8B-B14F-4D97-AF65-F5344CB8AC3E}">
        <p14:creationId xmlns:p14="http://schemas.microsoft.com/office/powerpoint/2010/main" val="112308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175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250"/>
                            </p:stCondLst>
                            <p:childTnLst>
                              <p:par>
                                <p:cTn id="14" presetID="2" presetClass="entr" presetSubtype="4" fill="hold" grpId="0" nodeType="afterEffect">
                                  <p:stCondLst>
                                    <p:cond delay="175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500"/>
                            </p:stCondLst>
                            <p:childTnLst>
                              <p:par>
                                <p:cTn id="19" presetID="2" presetClass="entr" presetSubtype="4" fill="hold" grpId="0" nodeType="afterEffect">
                                  <p:stCondLst>
                                    <p:cond delay="175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750"/>
                            </p:stCondLst>
                            <p:childTnLst>
                              <p:par>
                                <p:cTn id="24" presetID="2" presetClass="entr" presetSubtype="4" fill="hold" grpId="0" nodeType="afterEffect">
                                  <p:stCondLst>
                                    <p:cond delay="175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1000"/>
                            </p:stCondLst>
                            <p:childTnLst>
                              <p:par>
                                <p:cTn id="29" presetID="2" presetClass="entr" presetSubtype="4" fill="hold" grpId="0" nodeType="afterEffect">
                                  <p:stCondLst>
                                    <p:cond delay="175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3250"/>
                            </p:stCondLst>
                            <p:childTnLst>
                              <p:par>
                                <p:cTn id="34" presetID="2" presetClass="entr" presetSubtype="4" fill="hold" grpId="0" nodeType="afterEffect">
                                  <p:stCondLst>
                                    <p:cond delay="175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B558EE-2B14-45AC-EF24-4431E98DEB40}"/>
              </a:ext>
            </a:extLst>
          </p:cNvPr>
          <p:cNvSpPr>
            <a:spLocks noGrp="1"/>
          </p:cNvSpPr>
          <p:nvPr>
            <p:ph idx="1"/>
          </p:nvPr>
        </p:nvSpPr>
        <p:spPr>
          <a:xfrm>
            <a:off x="838200" y="1317184"/>
            <a:ext cx="10515600" cy="5083616"/>
          </a:xfrm>
        </p:spPr>
        <p:txBody>
          <a:bodyPr>
            <a:normAutofit lnSpcReduction="10000"/>
          </a:bodyPr>
          <a:lstStyle/>
          <a:p>
            <a:r>
              <a:rPr lang="en-US" sz="3200" dirty="0">
                <a:solidFill>
                  <a:srgbClr val="002060"/>
                </a:solidFill>
                <a:latin typeface="Times New Roman" panose="02020603050405020304" pitchFamily="18" charset="0"/>
                <a:cs typeface="Times New Roman" panose="02020603050405020304" pitchFamily="18" charset="0"/>
              </a:rPr>
              <a:t>Privacy Challenges</a:t>
            </a:r>
          </a:p>
          <a:p>
            <a:pPr lvl="2">
              <a:buFont typeface="Wingdings" panose="05000000000000000000" pitchFamily="2" charset="2"/>
              <a:buChar char="§"/>
            </a:pPr>
            <a:r>
              <a:rPr lang="en-US" sz="2400" dirty="0">
                <a:solidFill>
                  <a:srgbClr val="002060"/>
                </a:solidFill>
                <a:latin typeface="Times New Roman" panose="02020603050405020304" pitchFamily="18" charset="0"/>
                <a:cs typeface="Times New Roman" panose="02020603050405020304" pitchFamily="18" charset="0"/>
              </a:rPr>
              <a:t>Claim that use of genealogy database violates 4</a:t>
            </a:r>
            <a:r>
              <a:rPr lang="en-US" sz="2400" baseline="30000" dirty="0">
                <a:solidFill>
                  <a:srgbClr val="002060"/>
                </a:solidFill>
                <a:latin typeface="Times New Roman" panose="02020603050405020304" pitchFamily="18" charset="0"/>
                <a:cs typeface="Times New Roman" panose="02020603050405020304" pitchFamily="18" charset="0"/>
              </a:rPr>
              <a:t>th</a:t>
            </a:r>
            <a:r>
              <a:rPr lang="en-US" sz="2400" dirty="0">
                <a:solidFill>
                  <a:srgbClr val="002060"/>
                </a:solidFill>
                <a:latin typeface="Times New Roman" panose="02020603050405020304" pitchFamily="18" charset="0"/>
                <a:cs typeface="Times New Roman" panose="02020603050405020304" pitchFamily="18" charset="0"/>
              </a:rPr>
              <a:t> Amendment because right to privacy in shared DNA of relatives. Courts so far have found this an unpersuasive argument based upon a lack of standing and no property interest in a 3</a:t>
            </a:r>
            <a:r>
              <a:rPr lang="en-US" sz="2400" baseline="30000" dirty="0">
                <a:solidFill>
                  <a:srgbClr val="002060"/>
                </a:solidFill>
                <a:latin typeface="Times New Roman" panose="02020603050405020304" pitchFamily="18" charset="0"/>
                <a:cs typeface="Times New Roman" panose="02020603050405020304" pitchFamily="18" charset="0"/>
              </a:rPr>
              <a:t>rd</a:t>
            </a:r>
            <a:r>
              <a:rPr lang="en-US" sz="2400" dirty="0">
                <a:solidFill>
                  <a:srgbClr val="002060"/>
                </a:solidFill>
                <a:latin typeface="Times New Roman" panose="02020603050405020304" pitchFamily="18" charset="0"/>
                <a:cs typeface="Times New Roman" panose="02020603050405020304" pitchFamily="18" charset="0"/>
              </a:rPr>
              <a:t> party’s genetic material voluntarily uploaded</a:t>
            </a:r>
          </a:p>
          <a:p>
            <a:pPr lvl="2">
              <a:buFont typeface="Wingdings" panose="05000000000000000000" pitchFamily="2" charset="2"/>
              <a:buChar char="§"/>
            </a:pPr>
            <a:r>
              <a:rPr lang="en-US" sz="2400" dirty="0">
                <a:solidFill>
                  <a:srgbClr val="002060"/>
                </a:solidFill>
                <a:latin typeface="Times New Roman" panose="02020603050405020304" pitchFamily="18" charset="0"/>
                <a:cs typeface="Times New Roman" panose="02020603050405020304" pitchFamily="18" charset="0"/>
              </a:rPr>
              <a:t>Claims invoking Carpenter (comparing genealogy to cell phone location data w/privacy interest)</a:t>
            </a:r>
          </a:p>
          <a:p>
            <a:pPr lvl="2">
              <a:buFont typeface="Wingdings" panose="05000000000000000000" pitchFamily="2" charset="2"/>
              <a:buChar char="§"/>
            </a:pPr>
            <a:r>
              <a:rPr lang="en-US" sz="2400" dirty="0">
                <a:solidFill>
                  <a:srgbClr val="002060"/>
                </a:solidFill>
                <a:latin typeface="Times New Roman" panose="02020603050405020304" pitchFamily="18" charset="0"/>
                <a:cs typeface="Times New Roman" panose="02020603050405020304" pitchFamily="18" charset="0"/>
              </a:rPr>
              <a:t>Abandoned property claims (trash runs/discarded items)</a:t>
            </a:r>
          </a:p>
          <a:p>
            <a:r>
              <a:rPr lang="en-US" sz="3200" dirty="0">
                <a:solidFill>
                  <a:srgbClr val="002060"/>
                </a:solidFill>
                <a:latin typeface="Times New Roman" panose="02020603050405020304" pitchFamily="18" charset="0"/>
                <a:cs typeface="Times New Roman" panose="02020603050405020304" pitchFamily="18" charset="0"/>
              </a:rPr>
              <a:t>Future Legislation</a:t>
            </a:r>
          </a:p>
          <a:p>
            <a:pPr lvl="2">
              <a:buFont typeface="Wingdings" panose="05000000000000000000" pitchFamily="2" charset="2"/>
              <a:buChar char="§"/>
            </a:pPr>
            <a:r>
              <a:rPr lang="en-US" sz="2400" dirty="0">
                <a:solidFill>
                  <a:srgbClr val="002060"/>
                </a:solidFill>
                <a:latin typeface="Times New Roman" panose="02020603050405020304" pitchFamily="18" charset="0"/>
                <a:cs typeface="Times New Roman" panose="02020603050405020304" pitchFamily="18" charset="0"/>
              </a:rPr>
              <a:t>Efforts to regulate vary widely from state to state mainly because of a lack of understanding of databases and information available to law enforcement</a:t>
            </a:r>
          </a:p>
          <a:p>
            <a:pPr lvl="2">
              <a:buFont typeface="Wingdings" panose="05000000000000000000" pitchFamily="2" charset="2"/>
              <a:buChar char="§"/>
            </a:pPr>
            <a:r>
              <a:rPr lang="en-US" sz="2400" dirty="0">
                <a:solidFill>
                  <a:srgbClr val="002060"/>
                </a:solidFill>
                <a:latin typeface="Times New Roman" panose="02020603050405020304" pitchFamily="18" charset="0"/>
                <a:cs typeface="Times New Roman" panose="02020603050405020304" pitchFamily="18" charset="0"/>
              </a:rPr>
              <a:t>Must use responsibly or will lose this valuable tool</a:t>
            </a:r>
          </a:p>
          <a:p>
            <a:pPr lvl="2">
              <a:buFont typeface="Wingdings" panose="05000000000000000000" pitchFamily="2" charset="2"/>
              <a:buChar char="§"/>
            </a:pPr>
            <a:r>
              <a:rPr lang="en-US" sz="2400" dirty="0">
                <a:solidFill>
                  <a:srgbClr val="002060"/>
                </a:solidFill>
                <a:latin typeface="Times New Roman" panose="02020603050405020304" pitchFamily="18" charset="0"/>
                <a:cs typeface="Times New Roman" panose="02020603050405020304" pitchFamily="18" charset="0"/>
              </a:rPr>
              <a:t>Can implicate but can also exonerate</a:t>
            </a:r>
          </a:p>
        </p:txBody>
      </p:sp>
      <p:sp>
        <p:nvSpPr>
          <p:cNvPr id="3" name="Slide Number Placeholder 2">
            <a:extLst>
              <a:ext uri="{FF2B5EF4-FFF2-40B4-BE49-F238E27FC236}">
                <a16:creationId xmlns:a16="http://schemas.microsoft.com/office/drawing/2014/main" id="{1CAA9944-CEA6-18F5-7959-60B00DC77B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DDD58-D8DD-4246-BF3E-601380F8B977}" type="slidenum">
              <a:rPr kumimoji="0" lang="en-US" sz="1200" b="0" i="0" u="none" strike="noStrike" kern="1200" cap="none" spc="0" normalizeH="0" baseline="0" noProof="0" smtClean="0">
                <a:ln>
                  <a:noFill/>
                </a:ln>
                <a:solidFill>
                  <a:srgbClr val="000000"/>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4" name="Title 3">
            <a:extLst>
              <a:ext uri="{FF2B5EF4-FFF2-40B4-BE49-F238E27FC236}">
                <a16:creationId xmlns:a16="http://schemas.microsoft.com/office/drawing/2014/main" id="{6E5AB357-7E45-F3CD-833C-4262BBBA72B6}"/>
              </a:ext>
            </a:extLst>
          </p:cNvPr>
          <p:cNvSpPr>
            <a:spLocks noGrp="1"/>
          </p:cNvSpPr>
          <p:nvPr>
            <p:ph type="title"/>
          </p:nvPr>
        </p:nvSpPr>
        <p:spPr>
          <a:xfrm>
            <a:off x="838200" y="-8379"/>
            <a:ext cx="10515600" cy="1075179"/>
          </a:xfrm>
        </p:spPr>
        <p:txBody>
          <a:bodyPr/>
          <a:lstStyle/>
          <a:p>
            <a:pPr algn="ctr"/>
            <a:r>
              <a:rPr lang="en-US" b="1" dirty="0">
                <a:solidFill>
                  <a:srgbClr val="002060"/>
                </a:solidFill>
                <a:latin typeface="Times New Roman" panose="02020603050405020304" pitchFamily="18" charset="0"/>
                <a:cs typeface="Times New Roman" panose="02020603050405020304" pitchFamily="18" charset="0"/>
              </a:rPr>
              <a:t>Considerations About Using FIGG</a:t>
            </a:r>
            <a:endParaRPr lang="en-US" dirty="0"/>
          </a:p>
        </p:txBody>
      </p:sp>
    </p:spTree>
    <p:extLst>
      <p:ext uri="{BB962C8B-B14F-4D97-AF65-F5344CB8AC3E}">
        <p14:creationId xmlns:p14="http://schemas.microsoft.com/office/powerpoint/2010/main" val="19709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175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250"/>
                            </p:stCondLst>
                            <p:childTnLst>
                              <p:par>
                                <p:cTn id="14" presetID="2" presetClass="entr" presetSubtype="4" fill="hold" grpId="0" nodeType="afterEffect">
                                  <p:stCondLst>
                                    <p:cond delay="175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500"/>
                            </p:stCondLst>
                            <p:childTnLst>
                              <p:par>
                                <p:cTn id="19" presetID="2" presetClass="entr" presetSubtype="4" fill="hold" grpId="0" nodeType="afterEffect">
                                  <p:stCondLst>
                                    <p:cond delay="175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750"/>
                            </p:stCondLst>
                            <p:childTnLst>
                              <p:par>
                                <p:cTn id="24" presetID="2" presetClass="entr" presetSubtype="4" fill="hold" grpId="0" nodeType="afterEffect">
                                  <p:stCondLst>
                                    <p:cond delay="175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1000"/>
                            </p:stCondLst>
                            <p:childTnLst>
                              <p:par>
                                <p:cTn id="29" presetID="2" presetClass="entr" presetSubtype="4" fill="hold" grpId="0" nodeType="afterEffect">
                                  <p:stCondLst>
                                    <p:cond delay="175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3250"/>
                            </p:stCondLst>
                            <p:childTnLst>
                              <p:par>
                                <p:cTn id="34" presetID="2" presetClass="entr" presetSubtype="4" fill="hold" grpId="0" nodeType="afterEffect">
                                  <p:stCondLst>
                                    <p:cond delay="175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5500"/>
                            </p:stCondLst>
                            <p:childTnLst>
                              <p:par>
                                <p:cTn id="39" presetID="2" presetClass="entr" presetSubtype="4" fill="hold" grpId="0" nodeType="afterEffect">
                                  <p:stCondLst>
                                    <p:cond delay="175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7750"/>
                            </p:stCondLst>
                            <p:childTnLst>
                              <p:par>
                                <p:cTn id="44" presetID="2" presetClass="entr" presetSubtype="4" fill="hold" grpId="0" nodeType="afterEffect">
                                  <p:stCondLst>
                                    <p:cond delay="1750"/>
                                  </p:stCondLst>
                                  <p:childTnLst>
                                    <p:set>
                                      <p:cBhvr>
                                        <p:cTn id="45" dur="1" fill="hold">
                                          <p:stCondLst>
                                            <p:cond delay="0"/>
                                          </p:stCondLst>
                                        </p:cTn>
                                        <p:tgtEl>
                                          <p:spTgt spid="2">
                                            <p:txEl>
                                              <p:pRg st="7" end="7"/>
                                            </p:txEl>
                                          </p:spTgt>
                                        </p:tgtEl>
                                        <p:attrNameLst>
                                          <p:attrName>style.visibility</p:attrName>
                                        </p:attrNameLst>
                                      </p:cBhvr>
                                      <p:to>
                                        <p:strVal val="visible"/>
                                      </p:to>
                                    </p:set>
                                    <p:anim calcmode="lin" valueType="num">
                                      <p:cBhvr additive="base">
                                        <p:cTn id="4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57B8E7-CB7D-BABC-F36F-3AA5BD6EDC73}"/>
              </a:ext>
            </a:extLst>
          </p:cNvPr>
          <p:cNvSpPr>
            <a:spLocks noGrp="1"/>
          </p:cNvSpPr>
          <p:nvPr>
            <p:ph idx="1"/>
          </p:nvPr>
        </p:nvSpPr>
        <p:spPr>
          <a:xfrm>
            <a:off x="838200" y="609600"/>
            <a:ext cx="10515600" cy="6230145"/>
          </a:xfrm>
        </p:spPr>
        <p:txBody>
          <a:bodyPr>
            <a:normAutofit lnSpcReduction="10000"/>
          </a:bodyPr>
          <a:lstStyle/>
          <a:p>
            <a:pPr marL="457200" lvl="1" indent="0" algn="ctr">
              <a:buNone/>
            </a:pPr>
            <a:r>
              <a:rPr lang="en-US" sz="2600" dirty="0">
                <a:solidFill>
                  <a:srgbClr val="002060"/>
                </a:solidFill>
                <a:latin typeface="Times New Roman" panose="02020603050405020304" pitchFamily="18" charset="0"/>
                <a:cs typeface="Times New Roman" panose="02020603050405020304" pitchFamily="18" charset="0"/>
              </a:rPr>
              <a:t>*Investigative Tools for Solving Cold Cases*</a:t>
            </a:r>
          </a:p>
          <a:p>
            <a:pPr marL="457200" lvl="1" indent="0" algn="ctr">
              <a:buNone/>
            </a:pPr>
            <a:r>
              <a:rPr lang="en-US" sz="2600" dirty="0">
                <a:solidFill>
                  <a:srgbClr val="002060"/>
                </a:solidFill>
                <a:latin typeface="Times New Roman" panose="02020603050405020304" pitchFamily="18" charset="0"/>
                <a:cs typeface="Times New Roman" panose="02020603050405020304" pitchFamily="18" charset="0"/>
              </a:rPr>
              <a:t>Dec. 5-6 </a:t>
            </a:r>
          </a:p>
          <a:p>
            <a:pPr marL="457200" lvl="1" indent="0" algn="ctr">
              <a:buNone/>
            </a:pPr>
            <a:r>
              <a:rPr lang="en-US" sz="2600" dirty="0">
                <a:solidFill>
                  <a:srgbClr val="002060"/>
                </a:solidFill>
                <a:latin typeface="Times New Roman" panose="02020603050405020304" pitchFamily="18" charset="0"/>
                <a:cs typeface="Times New Roman" panose="02020603050405020304" pitchFamily="18" charset="0"/>
              </a:rPr>
              <a:t>Horseshoe Bay Resort</a:t>
            </a:r>
          </a:p>
          <a:p>
            <a:pPr marL="457200" lvl="1" indent="0" algn="ctr">
              <a:buNone/>
            </a:pPr>
            <a:endParaRPr lang="en-US" sz="2800" dirty="0">
              <a:solidFill>
                <a:srgbClr val="002060"/>
              </a:solidFill>
              <a:latin typeface="Times New Roman" panose="02020603050405020304" pitchFamily="18" charset="0"/>
              <a:cs typeface="Times New Roman" panose="02020603050405020304" pitchFamily="18" charset="0"/>
            </a:endParaRPr>
          </a:p>
          <a:p>
            <a:pPr marL="457200" lvl="1" indent="0" algn="ctr">
              <a:buNone/>
            </a:pPr>
            <a:r>
              <a:rPr lang="en-US" sz="2600" dirty="0">
                <a:solidFill>
                  <a:srgbClr val="002060"/>
                </a:solidFill>
                <a:latin typeface="Times New Roman" panose="02020603050405020304" pitchFamily="18" charset="0"/>
                <a:cs typeface="Times New Roman" panose="02020603050405020304" pitchFamily="18" charset="0"/>
              </a:rPr>
              <a:t>*OAG and Texas Rangers BJA Grant Awards*</a:t>
            </a:r>
          </a:p>
          <a:p>
            <a:pPr marL="457200" lvl="1" indent="0" algn="ctr">
              <a:buNone/>
            </a:pPr>
            <a:r>
              <a:rPr lang="en-US" sz="2600" dirty="0">
                <a:solidFill>
                  <a:srgbClr val="002060"/>
                </a:solidFill>
                <a:latin typeface="Times New Roman" panose="02020603050405020304" pitchFamily="18" charset="0"/>
                <a:cs typeface="Times New Roman" panose="02020603050405020304" pitchFamily="18" charset="0"/>
              </a:rPr>
              <a:t>OAG Cold Case and Missing Persons Unit</a:t>
            </a:r>
          </a:p>
          <a:p>
            <a:pPr marL="457200" lvl="1" indent="0" algn="ctr">
              <a:buNone/>
            </a:pPr>
            <a:r>
              <a:rPr lang="en-US" sz="2600" dirty="0">
                <a:solidFill>
                  <a:srgbClr val="002060"/>
                </a:solidFill>
                <a:latin typeface="Times New Roman" panose="02020603050405020304" pitchFamily="18" charset="0"/>
                <a:cs typeface="Times New Roman" panose="02020603050405020304" pitchFamily="18" charset="0"/>
              </a:rPr>
              <a:t>	</a:t>
            </a:r>
            <a:r>
              <a:rPr lang="en-US" sz="2600" dirty="0">
                <a:solidFill>
                  <a:srgbClr val="002060"/>
                </a:solidFill>
                <a:latin typeface="Times New Roman" panose="02020603050405020304" pitchFamily="18" charset="0"/>
                <a:cs typeface="Times New Roman" panose="02020603050405020304" pitchFamily="18" charset="0"/>
                <a:hlinkClick r:id="rId2"/>
              </a:rPr>
              <a:t>coldcaseunit@oag.texas.gov</a:t>
            </a:r>
            <a:endParaRPr lang="en-US" sz="2600" dirty="0">
              <a:solidFill>
                <a:srgbClr val="002060"/>
              </a:solidFill>
              <a:latin typeface="Times New Roman" panose="02020603050405020304" pitchFamily="18" charset="0"/>
              <a:cs typeface="Times New Roman" panose="02020603050405020304" pitchFamily="18" charset="0"/>
            </a:endParaRPr>
          </a:p>
          <a:p>
            <a:pPr marL="457200" lvl="1" indent="0" algn="ctr">
              <a:buNone/>
            </a:pPr>
            <a:r>
              <a:rPr lang="en-US" sz="2600" dirty="0">
                <a:solidFill>
                  <a:srgbClr val="002060"/>
                </a:solidFill>
                <a:latin typeface="Times New Roman" panose="02020603050405020304" pitchFamily="18" charset="0"/>
                <a:cs typeface="Times New Roman" panose="02020603050405020304" pitchFamily="18" charset="0"/>
              </a:rPr>
              <a:t>Texas Rangers SAKI Grant Award</a:t>
            </a:r>
          </a:p>
          <a:p>
            <a:pPr marL="457200" lvl="1" indent="0" algn="ctr">
              <a:buNone/>
            </a:pPr>
            <a:r>
              <a:rPr lang="en-US" sz="2600" dirty="0">
                <a:solidFill>
                  <a:srgbClr val="002060"/>
                </a:solidFill>
                <a:latin typeface="Times New Roman" panose="02020603050405020304" pitchFamily="18" charset="0"/>
                <a:cs typeface="Times New Roman" panose="02020603050405020304" pitchFamily="18" charset="0"/>
                <a:hlinkClick r:id="rId3"/>
              </a:rPr>
              <a:t>Trampas.Gooding@dps.texas.gov</a:t>
            </a:r>
            <a:endParaRPr lang="en-US" sz="2600" dirty="0">
              <a:solidFill>
                <a:srgbClr val="002060"/>
              </a:solidFill>
              <a:latin typeface="Times New Roman" panose="02020603050405020304" pitchFamily="18" charset="0"/>
              <a:cs typeface="Times New Roman" panose="02020603050405020304" pitchFamily="18" charset="0"/>
            </a:endParaRPr>
          </a:p>
          <a:p>
            <a:pPr marL="457200" lvl="1" indent="0" algn="ctr">
              <a:buNone/>
            </a:pPr>
            <a:endParaRPr lang="en-US" sz="2800" dirty="0">
              <a:solidFill>
                <a:srgbClr val="002060"/>
              </a:solidFill>
              <a:latin typeface="Times New Roman" panose="02020603050405020304" pitchFamily="18" charset="0"/>
              <a:cs typeface="Times New Roman" panose="02020603050405020304" pitchFamily="18" charset="0"/>
            </a:endParaRPr>
          </a:p>
          <a:p>
            <a:pPr marL="457200" lvl="1" indent="0" algn="ctr">
              <a:buNone/>
            </a:pPr>
            <a:r>
              <a:rPr lang="en-US" sz="2600" dirty="0">
                <a:solidFill>
                  <a:srgbClr val="002060"/>
                </a:solidFill>
                <a:latin typeface="Times New Roman" panose="02020603050405020304" pitchFamily="18" charset="0"/>
                <a:cs typeface="Times New Roman" panose="02020603050405020304" pitchFamily="18" charset="0"/>
              </a:rPr>
              <a:t>*Season of Justice*</a:t>
            </a:r>
          </a:p>
          <a:p>
            <a:pPr marL="457200" lvl="1" indent="0" algn="ctr">
              <a:buNone/>
            </a:pPr>
            <a:r>
              <a:rPr lang="en-US" sz="2600" dirty="0">
                <a:solidFill>
                  <a:srgbClr val="002060"/>
                </a:solidFill>
                <a:latin typeface="Times New Roman" panose="02020603050405020304" pitchFamily="18" charset="0"/>
                <a:cs typeface="Times New Roman" panose="02020603050405020304" pitchFamily="18" charset="0"/>
                <a:hlinkClick r:id="rId4"/>
              </a:rPr>
              <a:t>https://seasonofjustice.org/</a:t>
            </a:r>
            <a:endParaRPr lang="en-US" sz="2600" dirty="0">
              <a:solidFill>
                <a:srgbClr val="002060"/>
              </a:solidFill>
              <a:latin typeface="Times New Roman" panose="02020603050405020304" pitchFamily="18" charset="0"/>
              <a:cs typeface="Times New Roman" panose="02020603050405020304" pitchFamily="18" charset="0"/>
            </a:endParaRPr>
          </a:p>
          <a:p>
            <a:pPr marL="457200" lvl="1" indent="0" algn="ctr">
              <a:buNone/>
            </a:pPr>
            <a:endParaRPr lang="en-US" sz="2600" dirty="0">
              <a:solidFill>
                <a:srgbClr val="002060"/>
              </a:solidFill>
              <a:latin typeface="Times New Roman" panose="02020603050405020304" pitchFamily="18" charset="0"/>
              <a:cs typeface="Times New Roman" panose="02020603050405020304" pitchFamily="18" charset="0"/>
            </a:endParaRPr>
          </a:p>
          <a:p>
            <a:pPr marL="457200" lvl="1" indent="0" algn="ctr">
              <a:buNone/>
            </a:pPr>
            <a:r>
              <a:rPr lang="en-US" dirty="0">
                <a:solidFill>
                  <a:srgbClr val="002060"/>
                </a:solidFill>
                <a:latin typeface="Times New Roman" panose="02020603050405020304" pitchFamily="18" charset="0"/>
                <a:cs typeface="Times New Roman" panose="02020603050405020304" pitchFamily="18" charset="0"/>
              </a:rPr>
              <a:t>https://verogen.com/law-enforcement-forensic-investigative-genetic-genealogy/#glossary</a:t>
            </a:r>
          </a:p>
          <a:p>
            <a:pPr marL="457200" lvl="1" indent="0" algn="ctr">
              <a:buNone/>
            </a:pPr>
            <a:endParaRPr lang="en-US" dirty="0">
              <a:solidFill>
                <a:srgbClr val="002060"/>
              </a:solidFill>
              <a:latin typeface="Times New Roman" panose="02020603050405020304" pitchFamily="18" charset="0"/>
              <a:cs typeface="Times New Roman" panose="02020603050405020304" pitchFamily="18" charset="0"/>
            </a:endParaRPr>
          </a:p>
          <a:p>
            <a:pPr marL="457200" lvl="1" indent="0" algn="ctr">
              <a:buNone/>
            </a:pP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1A8EF57-0433-BEEB-172C-1E8E238443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DDD58-D8DD-4246-BF3E-601380F8B977}" type="slidenum">
              <a:rPr kumimoji="0" lang="en-US" sz="1200" b="0" i="0" u="none" strike="noStrike" kern="1200" cap="none" spc="0" normalizeH="0" baseline="0" noProof="0" smtClean="0">
                <a:ln>
                  <a:noFill/>
                </a:ln>
                <a:solidFill>
                  <a:srgbClr val="000000"/>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4" name="Title 3">
            <a:extLst>
              <a:ext uri="{FF2B5EF4-FFF2-40B4-BE49-F238E27FC236}">
                <a16:creationId xmlns:a16="http://schemas.microsoft.com/office/drawing/2014/main" id="{5C75EB4B-FDAD-30C5-CB08-15476F57BD59}"/>
              </a:ext>
            </a:extLst>
          </p:cNvPr>
          <p:cNvSpPr>
            <a:spLocks noGrp="1"/>
          </p:cNvSpPr>
          <p:nvPr>
            <p:ph type="title"/>
          </p:nvPr>
        </p:nvSpPr>
        <p:spPr>
          <a:xfrm>
            <a:off x="838200" y="-8379"/>
            <a:ext cx="10515600" cy="617979"/>
          </a:xfrm>
        </p:spPr>
        <p:txBody>
          <a:bodyPr>
            <a:normAutofit fontScale="90000"/>
          </a:bodyPr>
          <a:lstStyle/>
          <a:p>
            <a:pPr algn="ctr"/>
            <a:r>
              <a:rPr lang="en-US" sz="4000" b="1" dirty="0">
                <a:solidFill>
                  <a:srgbClr val="002060"/>
                </a:solidFill>
                <a:latin typeface="Times New Roman" panose="02020603050405020304" pitchFamily="18" charset="0"/>
                <a:cs typeface="Times New Roman" panose="02020603050405020304" pitchFamily="18" charset="0"/>
              </a:rPr>
              <a:t>Resources</a:t>
            </a:r>
          </a:p>
        </p:txBody>
      </p:sp>
    </p:spTree>
    <p:extLst>
      <p:ext uri="{BB962C8B-B14F-4D97-AF65-F5344CB8AC3E}">
        <p14:creationId xmlns:p14="http://schemas.microsoft.com/office/powerpoint/2010/main" val="15463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0" fill="hold"/>
                                        <p:tgtEl>
                                          <p:spTgt spid="4"/>
                                        </p:tgtEl>
                                        <p:attrNameLst>
                                          <p:attrName>ppt_w</p:attrName>
                                        </p:attrNameLst>
                                      </p:cBhvr>
                                      <p:tavLst>
                                        <p:tav tm="0">
                                          <p:val>
                                            <p:fltVal val="0"/>
                                          </p:val>
                                        </p:tav>
                                        <p:tav tm="100000">
                                          <p:val>
                                            <p:strVal val="#ppt_w"/>
                                          </p:val>
                                        </p:tav>
                                      </p:tavLst>
                                    </p:anim>
                                    <p:anim calcmode="lin" valueType="num">
                                      <p:cBhvr>
                                        <p:cTn id="8" dur="2500" fill="hold"/>
                                        <p:tgtEl>
                                          <p:spTgt spid="4"/>
                                        </p:tgtEl>
                                        <p:attrNameLst>
                                          <p:attrName>ppt_h</p:attrName>
                                        </p:attrNameLst>
                                      </p:cBhvr>
                                      <p:tavLst>
                                        <p:tav tm="0">
                                          <p:val>
                                            <p:fltVal val="0"/>
                                          </p:val>
                                        </p:tav>
                                        <p:tav tm="100000">
                                          <p:val>
                                            <p:strVal val="#ppt_h"/>
                                          </p:val>
                                        </p:tav>
                                      </p:tavLst>
                                    </p:anim>
                                    <p:anim calcmode="lin" valueType="num">
                                      <p:cBhvr>
                                        <p:cTn id="9" dur="2500" fill="hold"/>
                                        <p:tgtEl>
                                          <p:spTgt spid="4"/>
                                        </p:tgtEl>
                                        <p:attrNameLst>
                                          <p:attrName>style.rotation</p:attrName>
                                        </p:attrNameLst>
                                      </p:cBhvr>
                                      <p:tavLst>
                                        <p:tav tm="0">
                                          <p:val>
                                            <p:fltVal val="90"/>
                                          </p:val>
                                        </p:tav>
                                        <p:tav tm="100000">
                                          <p:val>
                                            <p:fltVal val="0"/>
                                          </p:val>
                                        </p:tav>
                                      </p:tavLst>
                                    </p:anim>
                                    <p:animEffect transition="in" filter="fade">
                                      <p:cBhvr>
                                        <p:cTn id="10"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Kinship Review</a:t>
            </a:r>
          </a:p>
        </p:txBody>
      </p:sp>
      <p:sp>
        <p:nvSpPr>
          <p:cNvPr id="3" name="Oval 2"/>
          <p:cNvSpPr/>
          <p:nvPr/>
        </p:nvSpPr>
        <p:spPr>
          <a:xfrm>
            <a:off x="4724400" y="1524001"/>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7" name="Straight Connector 6"/>
          <p:cNvCxnSpPr/>
          <p:nvPr/>
        </p:nvCxnSpPr>
        <p:spPr>
          <a:xfrm>
            <a:off x="5067300" y="2133600"/>
            <a:ext cx="0" cy="1066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2514600"/>
            <a:ext cx="7239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724400" y="3182815"/>
            <a:ext cx="361950" cy="3985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067300" y="3182817"/>
            <a:ext cx="342900" cy="3985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743700" y="1524001"/>
            <a:ext cx="685800" cy="609600"/>
          </a:xfrm>
          <a:prstGeom prst="ellipse">
            <a:avLst/>
          </a:prstGeom>
          <a:solidFill>
            <a:srgbClr val="DD2FAF"/>
          </a:solidFill>
          <a:ln>
            <a:solidFill>
              <a:srgbClr val="DD2F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dirty="0">
              <a:solidFill>
                <a:prstClr val="white"/>
              </a:solidFill>
              <a:latin typeface="Calibri"/>
            </a:endParaRPr>
          </a:p>
        </p:txBody>
      </p:sp>
      <p:cxnSp>
        <p:nvCxnSpPr>
          <p:cNvPr id="16" name="Straight Connector 15"/>
          <p:cNvCxnSpPr/>
          <p:nvPr/>
        </p:nvCxnSpPr>
        <p:spPr>
          <a:xfrm>
            <a:off x="7086600" y="2133600"/>
            <a:ext cx="0" cy="1066800"/>
          </a:xfrm>
          <a:prstGeom prst="line">
            <a:avLst/>
          </a:prstGeom>
          <a:ln w="57150">
            <a:solidFill>
              <a:srgbClr val="DD2FA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43700" y="2514600"/>
            <a:ext cx="723900" cy="0"/>
          </a:xfrm>
          <a:prstGeom prst="line">
            <a:avLst/>
          </a:prstGeom>
          <a:ln w="57150">
            <a:solidFill>
              <a:srgbClr val="DD2FA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743701" y="3182815"/>
            <a:ext cx="361950" cy="398585"/>
          </a:xfrm>
          <a:prstGeom prst="line">
            <a:avLst/>
          </a:prstGeom>
          <a:ln w="57150">
            <a:solidFill>
              <a:srgbClr val="DD2FA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7086600" y="3182817"/>
            <a:ext cx="342900" cy="398584"/>
          </a:xfrm>
          <a:prstGeom prst="line">
            <a:avLst/>
          </a:prstGeom>
          <a:ln w="57150">
            <a:solidFill>
              <a:srgbClr val="DD2FAF"/>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753100" y="4114800"/>
            <a:ext cx="685800" cy="6096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23" name="Straight Connector 22"/>
          <p:cNvCxnSpPr/>
          <p:nvPr/>
        </p:nvCxnSpPr>
        <p:spPr>
          <a:xfrm>
            <a:off x="6096000" y="4724401"/>
            <a:ext cx="0" cy="10668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53100" y="5105400"/>
            <a:ext cx="7239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53100" y="5773615"/>
            <a:ext cx="361950" cy="39858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096000" y="5773616"/>
            <a:ext cx="342900" cy="39858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848600" y="4114800"/>
            <a:ext cx="685800" cy="6096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28" name="Straight Connector 27"/>
          <p:cNvCxnSpPr/>
          <p:nvPr/>
        </p:nvCxnSpPr>
        <p:spPr>
          <a:xfrm>
            <a:off x="8191500" y="4724401"/>
            <a:ext cx="0" cy="10668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8601" y="5105400"/>
            <a:ext cx="7239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848600" y="5773615"/>
            <a:ext cx="361950" cy="39858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8191500" y="5773616"/>
            <a:ext cx="342900" cy="39858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Arrow: Curved Right 31"/>
          <p:cNvSpPr/>
          <p:nvPr/>
        </p:nvSpPr>
        <p:spPr>
          <a:xfrm>
            <a:off x="2895600" y="2895601"/>
            <a:ext cx="990600" cy="220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black"/>
              </a:solidFill>
              <a:latin typeface="Calibri"/>
            </a:endParaRPr>
          </a:p>
        </p:txBody>
      </p:sp>
      <p:sp>
        <p:nvSpPr>
          <p:cNvPr id="33" name="TextBox 32"/>
          <p:cNvSpPr txBox="1"/>
          <p:nvPr/>
        </p:nvSpPr>
        <p:spPr>
          <a:xfrm>
            <a:off x="1674878" y="1796723"/>
            <a:ext cx="2315250" cy="923330"/>
          </a:xfrm>
          <a:prstGeom prst="rect">
            <a:avLst/>
          </a:prstGeom>
          <a:noFill/>
        </p:spPr>
        <p:txBody>
          <a:bodyPr wrap="none" rtlCol="0">
            <a:spAutoFit/>
          </a:bodyPr>
          <a:lstStyle/>
          <a:p>
            <a:pPr algn="ctr" defTabSz="914353"/>
            <a:r>
              <a:rPr lang="en-US" dirty="0">
                <a:solidFill>
                  <a:prstClr val="black"/>
                </a:solidFill>
                <a:latin typeface="Calibri"/>
              </a:rPr>
              <a:t>Parent and Child  </a:t>
            </a:r>
          </a:p>
          <a:p>
            <a:pPr algn="ctr" defTabSz="914353"/>
            <a:r>
              <a:rPr lang="en-US" dirty="0">
                <a:solidFill>
                  <a:prstClr val="black"/>
                </a:solidFill>
                <a:latin typeface="Calibri"/>
              </a:rPr>
              <a:t>Share 1/2 of their DNA</a:t>
            </a:r>
          </a:p>
          <a:p>
            <a:pPr algn="ctr" defTabSz="914353"/>
            <a:r>
              <a:rPr lang="en-US" dirty="0">
                <a:solidFill>
                  <a:prstClr val="black"/>
                </a:solidFill>
                <a:latin typeface="Calibri"/>
              </a:rPr>
              <a:t>(barring a mutation)</a:t>
            </a:r>
          </a:p>
        </p:txBody>
      </p:sp>
      <p:sp>
        <p:nvSpPr>
          <p:cNvPr id="34" name="Left Brace 33"/>
          <p:cNvSpPr/>
          <p:nvPr/>
        </p:nvSpPr>
        <p:spPr>
          <a:xfrm rot="16200000">
            <a:off x="6912647" y="4855247"/>
            <a:ext cx="391869" cy="330883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914353"/>
            <a:endParaRPr lang="en-US" b="1" dirty="0">
              <a:solidFill>
                <a:prstClr val="black"/>
              </a:solidFill>
              <a:latin typeface="Calibri"/>
            </a:endParaRPr>
          </a:p>
        </p:txBody>
      </p:sp>
      <p:sp>
        <p:nvSpPr>
          <p:cNvPr id="35" name="TextBox 34"/>
          <p:cNvSpPr txBox="1"/>
          <p:nvPr/>
        </p:nvSpPr>
        <p:spPr>
          <a:xfrm>
            <a:off x="8210551" y="2896188"/>
            <a:ext cx="2368149" cy="923330"/>
          </a:xfrm>
          <a:prstGeom prst="rect">
            <a:avLst/>
          </a:prstGeom>
          <a:noFill/>
        </p:spPr>
        <p:txBody>
          <a:bodyPr wrap="none" rtlCol="0">
            <a:spAutoFit/>
          </a:bodyPr>
          <a:lstStyle/>
          <a:p>
            <a:pPr algn="ctr" defTabSz="914353"/>
            <a:r>
              <a:rPr lang="en-US" dirty="0">
                <a:solidFill>
                  <a:prstClr val="black"/>
                </a:solidFill>
                <a:latin typeface="Calibri"/>
              </a:rPr>
              <a:t>Siblings</a:t>
            </a:r>
          </a:p>
          <a:p>
            <a:pPr algn="ctr" defTabSz="914353"/>
            <a:r>
              <a:rPr lang="en-US" dirty="0">
                <a:solidFill>
                  <a:prstClr val="black"/>
                </a:solidFill>
                <a:latin typeface="Calibri"/>
              </a:rPr>
              <a:t>Share 1/2 of their DNA </a:t>
            </a:r>
          </a:p>
          <a:p>
            <a:pPr algn="ctr" defTabSz="914353"/>
            <a:r>
              <a:rPr lang="en-US" dirty="0">
                <a:solidFill>
                  <a:prstClr val="black"/>
                </a:solidFill>
                <a:latin typeface="Calibri"/>
              </a:rPr>
              <a:t>(on average)</a:t>
            </a:r>
          </a:p>
        </p:txBody>
      </p:sp>
    </p:spTree>
    <p:extLst>
      <p:ext uri="{BB962C8B-B14F-4D97-AF65-F5344CB8AC3E}">
        <p14:creationId xmlns:p14="http://schemas.microsoft.com/office/powerpoint/2010/main" val="29103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2" grpId="0" animBg="1"/>
      <p:bldP spid="33" grpId="0"/>
      <p:bldP spid="34"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Kinship Index (KI) is a Likelihood Ratio</a:t>
            </a:r>
          </a:p>
        </p:txBody>
      </p:sp>
      <p:sp>
        <p:nvSpPr>
          <p:cNvPr id="3" name="Text Box 5"/>
          <p:cNvSpPr txBox="1">
            <a:spLocks noChangeArrowheads="1"/>
          </p:cNvSpPr>
          <p:nvPr/>
        </p:nvSpPr>
        <p:spPr bwMode="auto">
          <a:xfrm>
            <a:off x="1752599" y="3390872"/>
            <a:ext cx="16818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defTabSz="914353" eaLnBrk="1" hangingPunct="1">
              <a:spcBef>
                <a:spcPct val="0"/>
              </a:spcBef>
            </a:pPr>
            <a:r>
              <a:rPr lang="en-US" sz="3200" dirty="0">
                <a:solidFill>
                  <a:prstClr val="black"/>
                </a:solidFill>
              </a:rPr>
              <a:t>P(E  H</a:t>
            </a:r>
            <a:r>
              <a:rPr lang="en-US" sz="3200" baseline="-25000" dirty="0">
                <a:solidFill>
                  <a:prstClr val="black"/>
                </a:solidFill>
              </a:rPr>
              <a:t>2</a:t>
            </a:r>
            <a:r>
              <a:rPr lang="en-US" sz="3200" dirty="0">
                <a:solidFill>
                  <a:prstClr val="black"/>
                </a:solidFill>
              </a:rPr>
              <a:t>)</a:t>
            </a:r>
          </a:p>
        </p:txBody>
      </p:sp>
      <p:sp>
        <p:nvSpPr>
          <p:cNvPr id="4" name="Text Box 6"/>
          <p:cNvSpPr txBox="1">
            <a:spLocks noChangeArrowheads="1"/>
          </p:cNvSpPr>
          <p:nvPr/>
        </p:nvSpPr>
        <p:spPr bwMode="auto">
          <a:xfrm>
            <a:off x="1752600" y="2527013"/>
            <a:ext cx="16818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defTabSz="914353" eaLnBrk="1" hangingPunct="1">
              <a:spcBef>
                <a:spcPct val="0"/>
              </a:spcBef>
            </a:pPr>
            <a:r>
              <a:rPr lang="en-US" sz="3200" dirty="0">
                <a:solidFill>
                  <a:prstClr val="black"/>
                </a:solidFill>
              </a:rPr>
              <a:t>P(E  H</a:t>
            </a:r>
            <a:r>
              <a:rPr lang="en-US" sz="3200" baseline="-25000" dirty="0">
                <a:solidFill>
                  <a:prstClr val="black"/>
                </a:solidFill>
              </a:rPr>
              <a:t>1</a:t>
            </a:r>
            <a:r>
              <a:rPr lang="en-US" sz="3200" dirty="0">
                <a:solidFill>
                  <a:prstClr val="black"/>
                </a:solidFill>
              </a:rPr>
              <a:t>)</a:t>
            </a:r>
          </a:p>
        </p:txBody>
      </p:sp>
      <p:sp>
        <p:nvSpPr>
          <p:cNvPr id="8" name="TextBox 27"/>
          <p:cNvSpPr txBox="1">
            <a:spLocks noChangeArrowheads="1"/>
          </p:cNvSpPr>
          <p:nvPr/>
        </p:nvSpPr>
        <p:spPr bwMode="auto">
          <a:xfrm>
            <a:off x="3532210" y="2984213"/>
            <a:ext cx="425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defTabSz="914353" eaLnBrk="1" hangingPunct="1">
              <a:spcBef>
                <a:spcPct val="0"/>
              </a:spcBef>
            </a:pPr>
            <a:r>
              <a:rPr lang="en-US" sz="3200" dirty="0">
                <a:solidFill>
                  <a:prstClr val="black"/>
                </a:solidFill>
              </a:rPr>
              <a:t>=</a:t>
            </a:r>
          </a:p>
        </p:txBody>
      </p:sp>
      <p:sp>
        <p:nvSpPr>
          <p:cNvPr id="10" name="Text Box 6"/>
          <p:cNvSpPr txBox="1">
            <a:spLocks noChangeArrowheads="1"/>
          </p:cNvSpPr>
          <p:nvPr/>
        </p:nvSpPr>
        <p:spPr bwMode="auto">
          <a:xfrm>
            <a:off x="4046101" y="2619345"/>
            <a:ext cx="6301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defTabSz="914353" eaLnBrk="1" hangingPunct="1">
              <a:spcBef>
                <a:spcPct val="0"/>
              </a:spcBef>
            </a:pPr>
            <a:r>
              <a:rPr lang="en-US" dirty="0">
                <a:solidFill>
                  <a:prstClr val="black"/>
                </a:solidFill>
              </a:rPr>
              <a:t>Probability of genotypes if individuals are related as claimed</a:t>
            </a:r>
          </a:p>
        </p:txBody>
      </p:sp>
      <p:cxnSp>
        <p:nvCxnSpPr>
          <p:cNvPr id="14" name="Straight Connector 13"/>
          <p:cNvCxnSpPr/>
          <p:nvPr/>
        </p:nvCxnSpPr>
        <p:spPr>
          <a:xfrm>
            <a:off x="2640105" y="2619346"/>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53551" y="3505200"/>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599" y="3276600"/>
            <a:ext cx="16818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23424" y="3228509"/>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Box 6"/>
          <p:cNvSpPr txBox="1">
            <a:spLocks noChangeArrowheads="1"/>
          </p:cNvSpPr>
          <p:nvPr/>
        </p:nvSpPr>
        <p:spPr bwMode="auto">
          <a:xfrm>
            <a:off x="4475815" y="3408929"/>
            <a:ext cx="5391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defTabSz="914353" eaLnBrk="1" hangingPunct="1">
              <a:spcBef>
                <a:spcPct val="0"/>
              </a:spcBef>
            </a:pPr>
            <a:r>
              <a:rPr lang="en-US" dirty="0">
                <a:solidFill>
                  <a:prstClr val="black"/>
                </a:solidFill>
              </a:rPr>
              <a:t>Probability of genotypes if individuals are unrelated</a:t>
            </a:r>
          </a:p>
        </p:txBody>
      </p:sp>
    </p:spTree>
    <p:extLst>
      <p:ext uri="{BB962C8B-B14F-4D97-AF65-F5344CB8AC3E}">
        <p14:creationId xmlns:p14="http://schemas.microsoft.com/office/powerpoint/2010/main" val="24332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438" y="55684"/>
            <a:ext cx="8229600" cy="1143000"/>
          </a:xfrm>
        </p:spPr>
        <p:txBody>
          <a:bodyPr/>
          <a:lstStyle/>
          <a:p>
            <a:r>
              <a:rPr lang="en-US" dirty="0"/>
              <a:t>Familial Searching</a:t>
            </a:r>
          </a:p>
        </p:txBody>
      </p:sp>
      <p:sp>
        <p:nvSpPr>
          <p:cNvPr id="3" name="Oval 2"/>
          <p:cNvSpPr/>
          <p:nvPr/>
        </p:nvSpPr>
        <p:spPr>
          <a:xfrm>
            <a:off x="6781800" y="1538655"/>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4" name="Straight Connector 3"/>
          <p:cNvCxnSpPr/>
          <p:nvPr/>
        </p:nvCxnSpPr>
        <p:spPr>
          <a:xfrm>
            <a:off x="7124700" y="2148254"/>
            <a:ext cx="0" cy="1066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781800" y="2529254"/>
            <a:ext cx="7239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781800" y="3197469"/>
            <a:ext cx="361950" cy="3985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7124700" y="3197470"/>
            <a:ext cx="342900" cy="3985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013438" y="1905000"/>
            <a:ext cx="685800" cy="6096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9" name="Straight Connector 8"/>
          <p:cNvCxnSpPr/>
          <p:nvPr/>
        </p:nvCxnSpPr>
        <p:spPr>
          <a:xfrm>
            <a:off x="2356338" y="2514600"/>
            <a:ext cx="0" cy="10668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13438" y="2895600"/>
            <a:ext cx="7239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13439" y="3563816"/>
            <a:ext cx="361950" cy="39858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356338" y="3563816"/>
            <a:ext cx="342900" cy="39858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351587" y="3810000"/>
            <a:ext cx="723900" cy="2057400"/>
            <a:chOff x="4152900" y="4114800"/>
            <a:chExt cx="723900" cy="2057400"/>
          </a:xfrm>
        </p:grpSpPr>
        <p:sp>
          <p:nvSpPr>
            <p:cNvPr id="13" name="Oval 12"/>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14" name="Straight Connector 13"/>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7696200" y="1261269"/>
            <a:ext cx="723900" cy="2057400"/>
            <a:chOff x="4152900" y="4114800"/>
            <a:chExt cx="723900" cy="2057400"/>
          </a:xfrm>
        </p:grpSpPr>
        <p:sp>
          <p:nvSpPr>
            <p:cNvPr id="20" name="Oval 19"/>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21" name="Straight Connector 20"/>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851890" y="3124200"/>
            <a:ext cx="723900" cy="2057400"/>
            <a:chOff x="4152900" y="4114800"/>
            <a:chExt cx="723900" cy="2057400"/>
          </a:xfrm>
        </p:grpSpPr>
        <p:sp>
          <p:nvSpPr>
            <p:cNvPr id="26" name="Oval 25"/>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27" name="Straight Connector 26"/>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7397263" y="3733800"/>
            <a:ext cx="723900" cy="2057400"/>
            <a:chOff x="4152900" y="4114800"/>
            <a:chExt cx="723900" cy="2057400"/>
          </a:xfrm>
        </p:grpSpPr>
        <p:sp>
          <p:nvSpPr>
            <p:cNvPr id="32" name="Oval 31"/>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33" name="Straight Connector 32"/>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096605" y="1749670"/>
            <a:ext cx="723900" cy="2057400"/>
            <a:chOff x="4152900" y="4114800"/>
            <a:chExt cx="723900" cy="2057400"/>
          </a:xfrm>
        </p:grpSpPr>
        <p:sp>
          <p:nvSpPr>
            <p:cNvPr id="38" name="Oval 37"/>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39" name="Straight Connector 38"/>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419849" y="3522785"/>
            <a:ext cx="723900" cy="2057400"/>
            <a:chOff x="4152900" y="4114800"/>
            <a:chExt cx="723900" cy="2057400"/>
          </a:xfrm>
        </p:grpSpPr>
        <p:sp>
          <p:nvSpPr>
            <p:cNvPr id="44" name="Oval 43"/>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45" name="Straight Connector 44"/>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8229600" y="3998608"/>
            <a:ext cx="723900" cy="2057400"/>
            <a:chOff x="4152900" y="4114800"/>
            <a:chExt cx="723900" cy="2057400"/>
          </a:xfrm>
        </p:grpSpPr>
        <p:sp>
          <p:nvSpPr>
            <p:cNvPr id="50" name="Oval 49"/>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51" name="Straight Connector 50"/>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791201" y="2232819"/>
            <a:ext cx="723900" cy="2057400"/>
            <a:chOff x="4152900" y="4114800"/>
            <a:chExt cx="723900" cy="2057400"/>
          </a:xfrm>
        </p:grpSpPr>
        <p:sp>
          <p:nvSpPr>
            <p:cNvPr id="56" name="Oval 55"/>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57" name="Straight Connector 56"/>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6328994" y="4659069"/>
            <a:ext cx="723900" cy="2057400"/>
            <a:chOff x="4152900" y="4114800"/>
            <a:chExt cx="723900" cy="2057400"/>
          </a:xfrm>
        </p:grpSpPr>
        <p:sp>
          <p:nvSpPr>
            <p:cNvPr id="62" name="Oval 61"/>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63" name="Straight Connector 62"/>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7269766" y="4718966"/>
            <a:ext cx="723900" cy="2057400"/>
            <a:chOff x="4152900" y="4114800"/>
            <a:chExt cx="723900" cy="2057400"/>
          </a:xfrm>
        </p:grpSpPr>
        <p:sp>
          <p:nvSpPr>
            <p:cNvPr id="68" name="Oval 67"/>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69" name="Straight Connector 68"/>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4929556" y="4572000"/>
            <a:ext cx="723900" cy="2057400"/>
            <a:chOff x="4152900" y="4114800"/>
            <a:chExt cx="723900" cy="2057400"/>
          </a:xfrm>
        </p:grpSpPr>
        <p:sp>
          <p:nvSpPr>
            <p:cNvPr id="74" name="Oval 73"/>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75" name="Straight Connector 74"/>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868503" y="1278854"/>
            <a:ext cx="723900" cy="2057400"/>
            <a:chOff x="4152900" y="4114800"/>
            <a:chExt cx="723900" cy="2057400"/>
          </a:xfrm>
        </p:grpSpPr>
        <p:sp>
          <p:nvSpPr>
            <p:cNvPr id="80" name="Oval 79"/>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81" name="Straight Connector 80"/>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8812817" y="4649238"/>
            <a:ext cx="723900" cy="2057400"/>
            <a:chOff x="4152900" y="4114800"/>
            <a:chExt cx="723900" cy="2057400"/>
          </a:xfrm>
        </p:grpSpPr>
        <p:sp>
          <p:nvSpPr>
            <p:cNvPr id="86" name="Oval 85"/>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87" name="Straight Connector 86"/>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9321310" y="3989814"/>
            <a:ext cx="723900" cy="2057400"/>
            <a:chOff x="4152900" y="4114800"/>
            <a:chExt cx="723900" cy="2057400"/>
          </a:xfrm>
        </p:grpSpPr>
        <p:sp>
          <p:nvSpPr>
            <p:cNvPr id="92" name="Oval 91"/>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93" name="Straight Connector 92"/>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9837121" y="2753031"/>
            <a:ext cx="723900" cy="2057400"/>
            <a:chOff x="4152900" y="4114800"/>
            <a:chExt cx="723900" cy="2057400"/>
          </a:xfrm>
        </p:grpSpPr>
        <p:sp>
          <p:nvSpPr>
            <p:cNvPr id="98" name="Oval 97"/>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99" name="Straight Connector 98"/>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8884623" y="2895600"/>
            <a:ext cx="723900" cy="2057400"/>
            <a:chOff x="4152900" y="4114800"/>
            <a:chExt cx="723900" cy="2057400"/>
          </a:xfrm>
        </p:grpSpPr>
        <p:sp>
          <p:nvSpPr>
            <p:cNvPr id="104" name="Oval 103"/>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105" name="Straight Connector 104"/>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7759208" y="2821904"/>
            <a:ext cx="723900" cy="2057400"/>
            <a:chOff x="4152900" y="4114800"/>
            <a:chExt cx="723900" cy="2057400"/>
          </a:xfrm>
        </p:grpSpPr>
        <p:sp>
          <p:nvSpPr>
            <p:cNvPr id="110" name="Oval 109"/>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111" name="Straight Connector 110"/>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9683261" y="1720362"/>
            <a:ext cx="723900" cy="2057400"/>
            <a:chOff x="4152900" y="4114800"/>
            <a:chExt cx="723900" cy="2057400"/>
          </a:xfrm>
        </p:grpSpPr>
        <p:sp>
          <p:nvSpPr>
            <p:cNvPr id="116" name="Oval 115"/>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117" name="Straight Connector 116"/>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8343900" y="1876730"/>
            <a:ext cx="723900" cy="2057400"/>
            <a:chOff x="4152900" y="4114800"/>
            <a:chExt cx="723900" cy="2057400"/>
          </a:xfrm>
        </p:grpSpPr>
        <p:sp>
          <p:nvSpPr>
            <p:cNvPr id="122" name="Oval 121"/>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123" name="Straight Connector 122"/>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5861534" y="1399840"/>
            <a:ext cx="723900" cy="2057400"/>
            <a:chOff x="4152900" y="4114800"/>
            <a:chExt cx="723900" cy="2057400"/>
          </a:xfrm>
        </p:grpSpPr>
        <p:sp>
          <p:nvSpPr>
            <p:cNvPr id="128" name="Oval 127"/>
            <p:cNvSpPr/>
            <p:nvPr/>
          </p:nvSpPr>
          <p:spPr>
            <a:xfrm>
              <a:off x="4152900" y="4114800"/>
              <a:ext cx="6858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a:solidFill>
                  <a:prstClr val="white"/>
                </a:solidFill>
                <a:latin typeface="Calibri"/>
              </a:endParaRPr>
            </a:p>
          </p:txBody>
        </p:sp>
        <p:cxnSp>
          <p:nvCxnSpPr>
            <p:cNvPr id="129" name="Straight Connector 128"/>
            <p:cNvCxnSpPr/>
            <p:nvPr/>
          </p:nvCxnSpPr>
          <p:spPr>
            <a:xfrm>
              <a:off x="4495800" y="4724400"/>
              <a:ext cx="0" cy="1066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152900" y="5105400"/>
              <a:ext cx="723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152900" y="5773615"/>
              <a:ext cx="361950" cy="3985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flipV="1">
              <a:off x="4495800" y="5773616"/>
              <a:ext cx="342900" cy="3985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3" name="Arrow: Down 132"/>
          <p:cNvSpPr/>
          <p:nvPr/>
        </p:nvSpPr>
        <p:spPr>
          <a:xfrm rot="16200000">
            <a:off x="3544774" y="2339060"/>
            <a:ext cx="537788" cy="123238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dirty="0">
              <a:solidFill>
                <a:prstClr val="white"/>
              </a:solidFill>
              <a:latin typeface="Calibri"/>
            </a:endParaRPr>
          </a:p>
        </p:txBody>
      </p:sp>
      <p:sp>
        <p:nvSpPr>
          <p:cNvPr id="134" name="TextBox 133"/>
          <p:cNvSpPr txBox="1"/>
          <p:nvPr/>
        </p:nvSpPr>
        <p:spPr>
          <a:xfrm>
            <a:off x="3033531" y="3464115"/>
            <a:ext cx="1468222" cy="369332"/>
          </a:xfrm>
          <a:prstGeom prst="rect">
            <a:avLst/>
          </a:prstGeom>
          <a:noFill/>
        </p:spPr>
        <p:txBody>
          <a:bodyPr wrap="none" rtlCol="0">
            <a:spAutoFit/>
          </a:bodyPr>
          <a:lstStyle/>
          <a:p>
            <a:pPr defTabSz="914353"/>
            <a:r>
              <a:rPr lang="en-US" dirty="0">
                <a:solidFill>
                  <a:prstClr val="black"/>
                </a:solidFill>
                <a:latin typeface="Calibri"/>
              </a:rPr>
              <a:t>Parent/Child?</a:t>
            </a:r>
          </a:p>
        </p:txBody>
      </p:sp>
      <p:sp>
        <p:nvSpPr>
          <p:cNvPr id="135" name="TextBox 134"/>
          <p:cNvSpPr txBox="1"/>
          <p:nvPr/>
        </p:nvSpPr>
        <p:spPr>
          <a:xfrm>
            <a:off x="1031016" y="4517048"/>
            <a:ext cx="3312382" cy="1938992"/>
          </a:xfrm>
          <a:prstGeom prst="rect">
            <a:avLst/>
          </a:prstGeom>
          <a:noFill/>
        </p:spPr>
        <p:txBody>
          <a:bodyPr wrap="none" rtlCol="0">
            <a:spAutoFit/>
          </a:bodyPr>
          <a:lstStyle/>
          <a:p>
            <a:pPr algn="ctr" defTabSz="914353"/>
            <a:r>
              <a:rPr lang="en-US" sz="2400" b="1" dirty="0">
                <a:solidFill>
                  <a:prstClr val="black"/>
                </a:solidFill>
                <a:latin typeface="Calibri"/>
              </a:rPr>
              <a:t>Expect LR = 0 </a:t>
            </a:r>
          </a:p>
          <a:p>
            <a:pPr algn="ctr" defTabSz="914353"/>
            <a:r>
              <a:rPr lang="en-US" sz="2400" b="1" dirty="0">
                <a:solidFill>
                  <a:prstClr val="black"/>
                </a:solidFill>
                <a:latin typeface="Calibri"/>
              </a:rPr>
              <a:t>(if unrelated)</a:t>
            </a:r>
          </a:p>
          <a:p>
            <a:pPr algn="ctr" defTabSz="914353"/>
            <a:endParaRPr lang="en-US" sz="2400" b="1" dirty="0">
              <a:solidFill>
                <a:prstClr val="black"/>
              </a:solidFill>
              <a:latin typeface="Calibri"/>
            </a:endParaRPr>
          </a:p>
          <a:p>
            <a:pPr algn="ctr" defTabSz="914353"/>
            <a:r>
              <a:rPr lang="en-US" sz="2400" b="1" dirty="0">
                <a:solidFill>
                  <a:prstClr val="black"/>
                </a:solidFill>
                <a:latin typeface="Calibri"/>
              </a:rPr>
              <a:t>Expect LR &gt;&gt; 1 </a:t>
            </a:r>
          </a:p>
          <a:p>
            <a:pPr algn="ctr" defTabSz="914353"/>
            <a:r>
              <a:rPr lang="en-US" sz="2400" b="1" dirty="0">
                <a:solidFill>
                  <a:prstClr val="black"/>
                </a:solidFill>
                <a:latin typeface="Calibri"/>
              </a:rPr>
              <a:t>(to support relationship)</a:t>
            </a:r>
          </a:p>
        </p:txBody>
      </p:sp>
    </p:spTree>
    <p:extLst>
      <p:ext uri="{BB962C8B-B14F-4D97-AF65-F5344CB8AC3E}">
        <p14:creationId xmlns:p14="http://schemas.microsoft.com/office/powerpoint/2010/main" val="225540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Bieber et al.</a:t>
            </a:r>
          </a:p>
        </p:txBody>
      </p:sp>
      <p:pic>
        <p:nvPicPr>
          <p:cNvPr id="3" name="Picture 2"/>
          <p:cNvPicPr>
            <a:picLocks noChangeAspect="1"/>
          </p:cNvPicPr>
          <p:nvPr/>
        </p:nvPicPr>
        <p:blipFill>
          <a:blip r:embed="rId2"/>
          <a:stretch>
            <a:fillRect/>
          </a:stretch>
        </p:blipFill>
        <p:spPr>
          <a:xfrm>
            <a:off x="2353539" y="1417638"/>
            <a:ext cx="7484922" cy="5324326"/>
          </a:xfrm>
          <a:prstGeom prst="rect">
            <a:avLst/>
          </a:prstGeom>
        </p:spPr>
      </p:pic>
      <p:sp>
        <p:nvSpPr>
          <p:cNvPr id="4" name="TextBox 3"/>
          <p:cNvSpPr txBox="1"/>
          <p:nvPr/>
        </p:nvSpPr>
        <p:spPr>
          <a:xfrm>
            <a:off x="3487145" y="4340026"/>
            <a:ext cx="2973892" cy="784830"/>
          </a:xfrm>
          <a:prstGeom prst="rect">
            <a:avLst/>
          </a:prstGeom>
          <a:noFill/>
        </p:spPr>
        <p:txBody>
          <a:bodyPr wrap="none" rtlCol="0">
            <a:spAutoFit/>
          </a:bodyPr>
          <a:lstStyle/>
          <a:p>
            <a:pPr algn="ctr"/>
            <a:r>
              <a:rPr lang="en-US" sz="2250" dirty="0"/>
              <a:t>About 62% of the time, </a:t>
            </a:r>
          </a:p>
          <a:p>
            <a:pPr algn="ctr"/>
            <a:r>
              <a:rPr lang="en-US" sz="2250" dirty="0"/>
              <a:t>the top lead is a parent</a:t>
            </a:r>
          </a:p>
        </p:txBody>
      </p:sp>
      <p:sp>
        <p:nvSpPr>
          <p:cNvPr id="5" name="TextBox 4"/>
          <p:cNvSpPr txBox="1"/>
          <p:nvPr/>
        </p:nvSpPr>
        <p:spPr>
          <a:xfrm>
            <a:off x="5858254" y="3043724"/>
            <a:ext cx="3572132" cy="784830"/>
          </a:xfrm>
          <a:prstGeom prst="rect">
            <a:avLst/>
          </a:prstGeom>
          <a:noFill/>
        </p:spPr>
        <p:txBody>
          <a:bodyPr wrap="none" rtlCol="0">
            <a:spAutoFit/>
          </a:bodyPr>
          <a:lstStyle/>
          <a:p>
            <a:pPr algn="ctr"/>
            <a:r>
              <a:rPr lang="en-US" sz="2250" dirty="0"/>
              <a:t>The parent is among the top </a:t>
            </a:r>
          </a:p>
          <a:p>
            <a:pPr algn="ctr"/>
            <a:r>
              <a:rPr lang="en-US" sz="2250" dirty="0"/>
              <a:t>100 leads &lt;99% of the time</a:t>
            </a:r>
          </a:p>
        </p:txBody>
      </p:sp>
      <p:sp>
        <p:nvSpPr>
          <p:cNvPr id="6" name="Right Arrow 5"/>
          <p:cNvSpPr/>
          <p:nvPr/>
        </p:nvSpPr>
        <p:spPr>
          <a:xfrm rot="13763436">
            <a:off x="3313044" y="3727812"/>
            <a:ext cx="687943" cy="340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7" name="Right Arrow 6"/>
          <p:cNvSpPr/>
          <p:nvPr/>
        </p:nvSpPr>
        <p:spPr>
          <a:xfrm rot="15176788">
            <a:off x="7141944" y="2494532"/>
            <a:ext cx="687943" cy="340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Tree>
    <p:extLst>
      <p:ext uri="{BB962C8B-B14F-4D97-AF65-F5344CB8AC3E}">
        <p14:creationId xmlns:p14="http://schemas.microsoft.com/office/powerpoint/2010/main" val="16644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3.xml><?xml version="1.0" encoding="utf-8"?>
<a:theme xmlns:a="http://schemas.openxmlformats.org/drawingml/2006/main" name="OAG Bright">
  <a:themeElements>
    <a:clrScheme name="OAG 2021">
      <a:dk1>
        <a:sysClr val="windowText" lastClr="000000"/>
      </a:dk1>
      <a:lt1>
        <a:sysClr val="window" lastClr="FFFFFF"/>
      </a:lt1>
      <a:dk2>
        <a:srgbClr val="004D78"/>
      </a:dk2>
      <a:lt2>
        <a:srgbClr val="FFFFFF"/>
      </a:lt2>
      <a:accent1>
        <a:srgbClr val="0D6EFD"/>
      </a:accent1>
      <a:accent2>
        <a:srgbClr val="DC3546"/>
      </a:accent2>
      <a:accent3>
        <a:srgbClr val="FEC107"/>
      </a:accent3>
      <a:accent4>
        <a:srgbClr val="188754"/>
      </a:accent4>
      <a:accent5>
        <a:srgbClr val="6C757E"/>
      </a:accent5>
      <a:accent6>
        <a:srgbClr val="0DCAF0"/>
      </a:accent6>
      <a:hlink>
        <a:srgbClr val="3497FA"/>
      </a:hlink>
      <a:folHlink>
        <a:srgbClr val="B77797"/>
      </a:folHlink>
    </a:clrScheme>
    <a:fontScheme name="OAG 2020">
      <a:majorFont>
        <a:latin typeface="Segoe U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G PowerPoint Template.pptx" id="{C5957835-C65B-4524-89AF-2F5B72E53EA2}" vid="{BB8902AE-5CCB-48CA-9375-ACCC8C1F3F3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9142FB5F9FD54088DF9B804D832AFC" ma:contentTypeVersion="18" ma:contentTypeDescription="Create a new document." ma:contentTypeScope="" ma:versionID="e9f62400b7254daec4036fd5e98554e9">
  <xsd:schema xmlns:xsd="http://www.w3.org/2001/XMLSchema" xmlns:xs="http://www.w3.org/2001/XMLSchema" xmlns:p="http://schemas.microsoft.com/office/2006/metadata/properties" xmlns:ns2="a28aa976-c9e1-46c1-a929-9169a4fa6c4e" xmlns:ns3="d88087e2-b4f8-482f-a222-21778972fcbf" targetNamespace="http://schemas.microsoft.com/office/2006/metadata/properties" ma:root="true" ma:fieldsID="1265f1dc1ffbe0b828ac81a1725ec537" ns2:_="" ns3:_="">
    <xsd:import namespace="a28aa976-c9e1-46c1-a929-9169a4fa6c4e"/>
    <xsd:import namespace="d88087e2-b4f8-482f-a222-21778972fc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FolderOrder"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aa976-c9e1-46c1-a929-9169a4fa6c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FolderOrder" ma:index="16" nillable="true" ma:displayName="Folder Order" ma:format="Dropdown" ma:internalName="FolderOrder" ma:percentage="FALSE">
      <xsd:simpleType>
        <xsd:restriction base="dms:Number"/>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6c061f-31c3-42a4-82a2-6aaf51ee2b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8087e2-b4f8-482f-a222-21778972fc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fef8d04-39ea-45a4-8d7e-23ae9256910c}" ma:internalName="TaxCatchAll" ma:showField="CatchAllData" ma:web="d88087e2-b4f8-482f-a222-21778972fc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Order xmlns="a28aa976-c9e1-46c1-a929-9169a4fa6c4e" xsi:nil="true"/>
    <lcf76f155ced4ddcb4097134ff3c332f xmlns="a28aa976-c9e1-46c1-a929-9169a4fa6c4e">
      <Terms xmlns="http://schemas.microsoft.com/office/infopath/2007/PartnerControls"/>
    </lcf76f155ced4ddcb4097134ff3c332f>
    <TaxCatchAll xmlns="d88087e2-b4f8-482f-a222-21778972fcbf" xsi:nil="true"/>
  </documentManagement>
</p:properties>
</file>

<file path=customXml/itemProps1.xml><?xml version="1.0" encoding="utf-8"?>
<ds:datastoreItem xmlns:ds="http://schemas.openxmlformats.org/officeDocument/2006/customXml" ds:itemID="{66A0F09B-EAB6-4CE8-BD56-6BBF78ACEBB7}"/>
</file>

<file path=customXml/itemProps2.xml><?xml version="1.0" encoding="utf-8"?>
<ds:datastoreItem xmlns:ds="http://schemas.openxmlformats.org/officeDocument/2006/customXml" ds:itemID="{B2E5BB3C-6909-4D08-86E5-D97C1141E014}">
  <ds:schemaRefs>
    <ds:schemaRef ds:uri="http://schemas.microsoft.com/sharepoint/v3/contenttype/forms"/>
  </ds:schemaRefs>
</ds:datastoreItem>
</file>

<file path=customXml/itemProps3.xml><?xml version="1.0" encoding="utf-8"?>
<ds:datastoreItem xmlns:ds="http://schemas.openxmlformats.org/officeDocument/2006/customXml" ds:itemID="{06AD0EC8-3B21-44EE-ABC6-C29C8167F458}">
  <ds:schemaRefs>
    <ds:schemaRef ds:uri="78995bba-5bab-4a89-ae73-ea771eb00eb4"/>
    <ds:schemaRef ds:uri="http://www.w3.org/XML/1998/namespace"/>
    <ds:schemaRef ds:uri="http://purl.org/dc/dcmitype/"/>
    <ds:schemaRef ds:uri="http://purl.org/dc/elements/1.1/"/>
    <ds:schemaRef ds:uri="http://schemas.microsoft.com/office/2006/metadata/properties"/>
    <ds:schemaRef ds:uri="http://purl.org/dc/terms/"/>
    <ds:schemaRef ds:uri="http://schemas.microsoft.com/office/2006/documentManagement/types"/>
    <ds:schemaRef ds:uri="c15683fa-735d-44a9-a82f-58f5908d486c"/>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1158</TotalTime>
  <Words>2809</Words>
  <Application>Microsoft Office PowerPoint</Application>
  <PresentationFormat>Widescreen</PresentationFormat>
  <Paragraphs>489</Paragraphs>
  <Slides>54</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54</vt:i4>
      </vt:variant>
    </vt:vector>
  </HeadingPairs>
  <TitlesOfParts>
    <vt:vector size="67" baseType="lpstr">
      <vt:lpstr>Arial</vt:lpstr>
      <vt:lpstr>Calibri</vt:lpstr>
      <vt:lpstr>Calibri Light</vt:lpstr>
      <vt:lpstr>Century Gothic</vt:lpstr>
      <vt:lpstr>Segoe UI Light</vt:lpstr>
      <vt:lpstr>Sitka Banner</vt:lpstr>
      <vt:lpstr>Sitka Heading</vt:lpstr>
      <vt:lpstr>Times New Roman</vt:lpstr>
      <vt:lpstr>Wingdings</vt:lpstr>
      <vt:lpstr>Wingdings 3</vt:lpstr>
      <vt:lpstr>Office Theme</vt:lpstr>
      <vt:lpstr>Ion Boardroom</vt:lpstr>
      <vt:lpstr>OAG Bright</vt:lpstr>
      <vt:lpstr>DNA Technology on the Horizon </vt:lpstr>
      <vt:lpstr>CHAPTER 64 AND WRIT OF HABEAS CORPUS</vt:lpstr>
      <vt:lpstr>Conventional DNA Testing</vt:lpstr>
      <vt:lpstr>National Database Search (CODIS)</vt:lpstr>
      <vt:lpstr>Conventional DNA Testing</vt:lpstr>
      <vt:lpstr>Kinship Review</vt:lpstr>
      <vt:lpstr>The Kinship Index (KI) is a Likelihood Ratio</vt:lpstr>
      <vt:lpstr>Familial Searching</vt:lpstr>
      <vt:lpstr>Bieber et al.</vt:lpstr>
      <vt:lpstr>Conclusions</vt:lpstr>
      <vt:lpstr>Limits of Familial Searching</vt:lpstr>
      <vt:lpstr>What if Familial Searching Fails?</vt:lpstr>
      <vt:lpstr>  Familial Searching (FGG)</vt:lpstr>
      <vt:lpstr>STRs vs. SNPs</vt:lpstr>
      <vt:lpstr>PowerPoint Presentation</vt:lpstr>
      <vt:lpstr>Large “Blocks” of shared SNPs </vt:lpstr>
      <vt:lpstr>My Cousins</vt:lpstr>
      <vt:lpstr>PowerPoint Presentation</vt:lpstr>
      <vt:lpstr>PowerPoint Presentation</vt:lpstr>
      <vt:lpstr>GEDmatch</vt:lpstr>
      <vt:lpstr>How Effective is this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 DOJ, Bureau of Justice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DNA Technology on the Horizon:  Final Thoughts on  Forensic Investigative Genetic Genealogy (FIGG) </vt:lpstr>
      <vt:lpstr>Forensic Investigative Genetic Genealogy </vt:lpstr>
      <vt:lpstr>FIGG/IGG/FGG:  What It Is Not</vt:lpstr>
      <vt:lpstr>STR vs SNP</vt:lpstr>
      <vt:lpstr>Genealogy In the News</vt:lpstr>
      <vt:lpstr>The Power of the Tool -credit to Steve Kramer, Indago Solutions, former FBI and Anne Marie Schubert, former Sacramento District Attorney  </vt:lpstr>
      <vt:lpstr>Facts about FIGG</vt:lpstr>
      <vt:lpstr>Facts about FIGG</vt:lpstr>
      <vt:lpstr>Considerations About Using FIGG</vt:lpstr>
      <vt:lpstr>Considerations About Using FIGG</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Coble, Michael</dc:creator>
  <cp:lastModifiedBy>Robert Smith</cp:lastModifiedBy>
  <cp:revision>20</cp:revision>
  <dcterms:created xsi:type="dcterms:W3CDTF">2023-10-28T23:06:37Z</dcterms:created>
  <dcterms:modified xsi:type="dcterms:W3CDTF">2023-11-02T01:24:59Z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0x010100729142FB5F9FD54088DF9B804D832AFC</vt:lpwstr>
  </property>
</Properties>
</file>